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344" r:id="rId5"/>
    <p:sldId id="346" r:id="rId6"/>
    <p:sldId id="345" r:id="rId7"/>
    <p:sldId id="347" r:id="rId8"/>
    <p:sldId id="358" r:id="rId9"/>
    <p:sldId id="355" r:id="rId10"/>
    <p:sldId id="348" r:id="rId11"/>
    <p:sldId id="349" r:id="rId12"/>
    <p:sldId id="351" r:id="rId13"/>
    <p:sldId id="350" r:id="rId14"/>
    <p:sldId id="359" r:id="rId15"/>
    <p:sldId id="353" r:id="rId16"/>
    <p:sldId id="354"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01BB86-FC65-474B-893B-218C3FC781E6}" v="247" dt="2026-07-27T15:50:35.72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34" autoAdjust="0"/>
    <p:restoredTop sz="96233" autoAdjust="0"/>
  </p:normalViewPr>
  <p:slideViewPr>
    <p:cSldViewPr snapToGrid="0">
      <p:cViewPr varScale="1">
        <p:scale>
          <a:sx n="25" d="100"/>
          <a:sy n="25" d="100"/>
        </p:scale>
        <p:origin x="1061" y="1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CC3D94D0-8B75-EB20-FBA3-A84FF54022B1}"/>
              </a:ext>
            </a:extLst>
          </p:cNvPr>
          <p:cNvSpPr txBox="1"/>
          <p:nvPr userDrawn="1"/>
        </p:nvSpPr>
        <p:spPr>
          <a:xfrm>
            <a:off x="1013011" y="12628215"/>
            <a:ext cx="2200835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DISTRIBUTION STATEMENT A. Approved for public release; distribution is unlimited. OPSEC#10903</a:t>
            </a:r>
            <a:r>
              <a:rPr lang="en-US" sz="1800" dirty="0">
                <a:solidFill>
                  <a:srgbClr val="FF0000"/>
                </a:solidFill>
              </a:rPr>
              <a:t> </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12.xml"/><Relationship Id="rId5" Type="http://schemas.openxmlformats.org/officeDocument/2006/relationships/image" Target="../media/image28.emf"/><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12.xml"/><Relationship Id="rId5" Type="http://schemas.openxmlformats.org/officeDocument/2006/relationships/image" Target="../media/image16.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9.emf"/></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w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2.xml"/><Relationship Id="rId4"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981200" y="3933574"/>
            <a:ext cx="19594513" cy="6012917"/>
          </a:xfrm>
        </p:spPr>
        <p:txBody>
          <a:bodyPr/>
          <a:lstStyle/>
          <a:p>
            <a:r>
              <a:rPr lang="en-US" sz="3200" b="1" dirty="0"/>
              <a:t>Eric Gingrich</a:t>
            </a:r>
            <a:r>
              <a:rPr lang="en-US" sz="3200" b="1" baseline="30000" dirty="0"/>
              <a:t>1</a:t>
            </a:r>
            <a:r>
              <a:rPr lang="en-US" sz="3200" b="1" dirty="0"/>
              <a:t>, PhD</a:t>
            </a:r>
            <a:r>
              <a:rPr lang="en-US" sz="3200" b="1" baseline="30000" dirty="0"/>
              <a:t>1</a:t>
            </a:r>
            <a:r>
              <a:rPr lang="en-US" sz="3200" b="1" dirty="0"/>
              <a:t>, Michael Tess, PhD</a:t>
            </a:r>
            <a:r>
              <a:rPr lang="en-US" sz="3200" b="1" baseline="30000" dirty="0"/>
              <a:t>1</a:t>
            </a:r>
            <a:r>
              <a:rPr lang="en-US" sz="3200" b="1" dirty="0"/>
              <a:t>, Arkady Grunin</a:t>
            </a:r>
            <a:r>
              <a:rPr lang="en-US" sz="3200" b="1" baseline="30000" dirty="0"/>
              <a:t>1</a:t>
            </a:r>
            <a:r>
              <a:rPr lang="en-US" sz="3200" b="1" dirty="0"/>
              <a:t>, Vamshi Korivi, PhD</a:t>
            </a:r>
            <a:r>
              <a:rPr lang="en-US" sz="3200" b="1" baseline="30000" dirty="0"/>
              <a:t>1</a:t>
            </a:r>
            <a:r>
              <a:rPr lang="en-US" sz="3200" b="1" dirty="0"/>
              <a:t>, Katherine Sebeck, PhD</a:t>
            </a:r>
            <a:r>
              <a:rPr lang="en-US" sz="3200" b="1" baseline="30000" dirty="0"/>
              <a:t>1</a:t>
            </a:r>
            <a:r>
              <a:rPr lang="en-US" sz="3200" b="1" dirty="0"/>
              <a:t>, Dean Pierce, PhD</a:t>
            </a:r>
            <a:r>
              <a:rPr lang="en-US" sz="3200" b="1" baseline="30000" dirty="0"/>
              <a:t> 2</a:t>
            </a:r>
            <a:r>
              <a:rPr lang="en-US" sz="3200" b="1" dirty="0"/>
              <a:t>, Yiyu Wang, PhD</a:t>
            </a:r>
            <a:r>
              <a:rPr lang="en-US" sz="3200" b="1" baseline="30000" dirty="0"/>
              <a:t> 2</a:t>
            </a:r>
            <a:r>
              <a:rPr lang="en-US" sz="3200" b="1" dirty="0"/>
              <a:t>, Govindarajan Muralidharan, PhD</a:t>
            </a:r>
            <a:r>
              <a:rPr lang="en-US" sz="3200" b="1" baseline="30000" dirty="0"/>
              <a:t> 2</a:t>
            </a:r>
            <a:r>
              <a:rPr lang="en-US" sz="3200" b="1" dirty="0"/>
              <a:t>, Rishi Pillai PhD</a:t>
            </a:r>
            <a:r>
              <a:rPr lang="en-US" sz="3200" b="1" baseline="30000" dirty="0"/>
              <a:t> 2</a:t>
            </a:r>
            <a:r>
              <a:rPr lang="en-US" sz="3200" b="1" dirty="0"/>
              <a:t>, James A. Haynes, PhD</a:t>
            </a:r>
            <a:r>
              <a:rPr lang="en-US" sz="3200" b="1" baseline="30000" dirty="0"/>
              <a:t> 2</a:t>
            </a:r>
            <a:r>
              <a:rPr lang="en-US" sz="3200" b="1" dirty="0"/>
              <a:t>, Kurt Will </a:t>
            </a:r>
            <a:r>
              <a:rPr lang="en-US" sz="3200" b="1" baseline="30000" dirty="0"/>
              <a:t>3</a:t>
            </a:r>
            <a:endParaRPr lang="en-US" sz="3200" b="1" dirty="0"/>
          </a:p>
          <a:p>
            <a:r>
              <a:rPr lang="en-US" sz="3200" b="1" dirty="0"/>
              <a:t> </a:t>
            </a:r>
          </a:p>
          <a:p>
            <a:r>
              <a:rPr lang="en-US" sz="3200" baseline="30000" dirty="0"/>
              <a:t>1</a:t>
            </a:r>
            <a:r>
              <a:rPr lang="en-US" sz="3200" dirty="0"/>
              <a:t>US Army DEVCOM GVSC</a:t>
            </a:r>
          </a:p>
          <a:p>
            <a:r>
              <a:rPr lang="en-US" sz="3200" baseline="30000" dirty="0"/>
              <a:t>2</a:t>
            </a:r>
            <a:r>
              <a:rPr lang="en-US" sz="3200" dirty="0"/>
              <a:t>Oak Ridge National Laboratory</a:t>
            </a:r>
          </a:p>
          <a:p>
            <a:r>
              <a:rPr lang="en-US" sz="3200" baseline="30000" dirty="0"/>
              <a:t>3</a:t>
            </a:r>
            <a:r>
              <a:rPr lang="en-US" sz="3200" dirty="0"/>
              <a:t>Tenneco Powertrain</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1981199" y="1195758"/>
            <a:ext cx="19604183" cy="3024553"/>
          </a:xfrm>
        </p:spPr>
        <p:txBody>
          <a:bodyPr/>
          <a:lstStyle/>
          <a:p>
            <a:r>
              <a:rPr lang="en-US" sz="5400" dirty="0"/>
              <a:t>INITIAL THERMAL EVALUATION OF 422 MARTENSITIC STAINLESS STEEL PISTON IN A HIGH-OUTPUT DIESEL ENGINE</a:t>
            </a:r>
          </a:p>
        </p:txBody>
      </p:sp>
      <p:sp>
        <p:nvSpPr>
          <p:cNvPr id="4" name="Text Placeholder 1">
            <a:extLst>
              <a:ext uri="{FF2B5EF4-FFF2-40B4-BE49-F238E27FC236}">
                <a16:creationId xmlns:a16="http://schemas.microsoft.com/office/drawing/2014/main" id="{9BA0FC62-5912-2E0F-63CA-31CB9F4805B6}"/>
              </a:ext>
            </a:extLst>
          </p:cNvPr>
          <p:cNvSpPr txBox="1">
            <a:spLocks/>
          </p:cNvSpPr>
          <p:nvPr/>
        </p:nvSpPr>
        <p:spPr>
          <a:xfrm>
            <a:off x="396331" y="11157842"/>
            <a:ext cx="9587423" cy="121454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800" dirty="0"/>
              <a:t>DISTRIBUTION STATEMENT A. Approved for public release; distribution is unlimited. OPSEC#10903</a:t>
            </a:r>
            <a:endParaRPr lang="en-US" sz="2800" dirty="0">
              <a:solidFill>
                <a:srgbClr val="FF0000"/>
              </a:solidFill>
            </a:endParaRPr>
          </a:p>
        </p:txBody>
      </p:sp>
    </p:spTree>
    <p:extLst>
      <p:ext uri="{BB962C8B-B14F-4D97-AF65-F5344CB8AC3E}">
        <p14:creationId xmlns:p14="http://schemas.microsoft.com/office/powerpoint/2010/main" val="366676672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BD3C-2FFE-A0BB-DF80-A51F8C1979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90AC70-10C7-A184-DC3C-C1EA431815B4}"/>
              </a:ext>
            </a:extLst>
          </p:cNvPr>
          <p:cNvSpPr>
            <a:spLocks noGrp="1"/>
          </p:cNvSpPr>
          <p:nvPr>
            <p:ph type="body" sz="quarter" idx="11"/>
          </p:nvPr>
        </p:nvSpPr>
        <p:spPr/>
        <p:txBody>
          <a:bodyPr/>
          <a:lstStyle/>
          <a:p>
            <a:r>
              <a:rPr lang="en-US" dirty="0"/>
              <a:t>Average Piston Temperature</a:t>
            </a:r>
          </a:p>
        </p:txBody>
      </p:sp>
      <p:pic>
        <p:nvPicPr>
          <p:cNvPr id="4" name="Picture 3">
            <a:extLst>
              <a:ext uri="{FF2B5EF4-FFF2-40B4-BE49-F238E27FC236}">
                <a16:creationId xmlns:a16="http://schemas.microsoft.com/office/drawing/2014/main" id="{9C95F58B-25C3-1204-AE89-CC1A8D25713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629" y="1575561"/>
            <a:ext cx="15122333" cy="10964218"/>
          </a:xfrm>
          <a:prstGeom prst="rect">
            <a:avLst/>
          </a:prstGeom>
          <a:noFill/>
          <a:ln>
            <a:noFill/>
          </a:ln>
        </p:spPr>
      </p:pic>
      <p:graphicFrame>
        <p:nvGraphicFramePr>
          <p:cNvPr id="5" name="Table 4">
            <a:extLst>
              <a:ext uri="{FF2B5EF4-FFF2-40B4-BE49-F238E27FC236}">
                <a16:creationId xmlns:a16="http://schemas.microsoft.com/office/drawing/2014/main" id="{06120C7F-CE8C-DF32-2D59-E2D9133638D8}"/>
              </a:ext>
            </a:extLst>
          </p:cNvPr>
          <p:cNvGraphicFramePr>
            <a:graphicFrameLocks noGrp="1"/>
          </p:cNvGraphicFramePr>
          <p:nvPr>
            <p:extLst>
              <p:ext uri="{D42A27DB-BD31-4B8C-83A1-F6EECF244321}">
                <p14:modId xmlns:p14="http://schemas.microsoft.com/office/powerpoint/2010/main" val="1860177444"/>
              </p:ext>
            </p:extLst>
          </p:nvPr>
        </p:nvGraphicFramePr>
        <p:xfrm>
          <a:off x="15708924" y="1861310"/>
          <a:ext cx="7693114" cy="3459480"/>
        </p:xfrm>
        <a:graphic>
          <a:graphicData uri="http://schemas.openxmlformats.org/drawingml/2006/table">
            <a:tbl>
              <a:tblPr/>
              <a:tblGrid>
                <a:gridCol w="2626917">
                  <a:extLst>
                    <a:ext uri="{9D8B030D-6E8A-4147-A177-3AD203B41FA5}">
                      <a16:colId xmlns:a16="http://schemas.microsoft.com/office/drawing/2014/main" val="3025920310"/>
                    </a:ext>
                  </a:extLst>
                </a:gridCol>
                <a:gridCol w="1782550">
                  <a:extLst>
                    <a:ext uri="{9D8B030D-6E8A-4147-A177-3AD203B41FA5}">
                      <a16:colId xmlns:a16="http://schemas.microsoft.com/office/drawing/2014/main" val="4000382812"/>
                    </a:ext>
                  </a:extLst>
                </a:gridCol>
                <a:gridCol w="1548005">
                  <a:extLst>
                    <a:ext uri="{9D8B030D-6E8A-4147-A177-3AD203B41FA5}">
                      <a16:colId xmlns:a16="http://schemas.microsoft.com/office/drawing/2014/main" val="2311956216"/>
                    </a:ext>
                  </a:extLst>
                </a:gridCol>
                <a:gridCol w="1735642">
                  <a:extLst>
                    <a:ext uri="{9D8B030D-6E8A-4147-A177-3AD203B41FA5}">
                      <a16:colId xmlns:a16="http://schemas.microsoft.com/office/drawing/2014/main" val="3631888361"/>
                    </a:ext>
                  </a:extLst>
                </a:gridCol>
              </a:tblGrid>
              <a:tr h="365760">
                <a:tc>
                  <a:txBody>
                    <a:bodyPr/>
                    <a:lstStyle/>
                    <a:p>
                      <a:pPr algn="ctr" fontAlgn="ctr">
                        <a:buNone/>
                      </a:pPr>
                      <a:r>
                        <a:rPr lang="en-US" sz="3200" u="none" strike="noStrike">
                          <a:effectLst/>
                        </a:rPr>
                        <a:t>Condition</a:t>
                      </a:r>
                      <a:endParaRPr lang="en-US" sz="3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buNone/>
                      </a:pPr>
                      <a:r>
                        <a:rPr lang="en-US" sz="3200" u="none" strike="noStrike">
                          <a:effectLst/>
                        </a:rPr>
                        <a:t>Speed (r/min)</a:t>
                      </a:r>
                      <a:endParaRPr lang="en-US" sz="3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buNone/>
                      </a:pPr>
                      <a:r>
                        <a:rPr lang="en-US" sz="3200" u="none" strike="noStrike">
                          <a:effectLst/>
                        </a:rPr>
                        <a:t>IMEPg (bar)</a:t>
                      </a:r>
                      <a:endParaRPr lang="en-US" sz="3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buNone/>
                      </a:pPr>
                      <a:r>
                        <a:rPr lang="en-US" sz="3200" u="none" strike="noStrike">
                          <a:effectLst/>
                        </a:rPr>
                        <a:t>AFR (–)</a:t>
                      </a:r>
                      <a:endParaRPr lang="en-US" sz="3200" b="1"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233919089"/>
                  </a:ext>
                </a:extLst>
              </a:tr>
              <a:tr h="182880">
                <a:tc>
                  <a:txBody>
                    <a:bodyPr/>
                    <a:lstStyle/>
                    <a:p>
                      <a:pPr algn="r" fontAlgn="b">
                        <a:buNone/>
                      </a:pPr>
                      <a:r>
                        <a:rPr lang="en-US" sz="3200" u="none" strike="noStrike">
                          <a:effectLst/>
                        </a:rPr>
                        <a:t>1</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1700</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11.23</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30</a:t>
                      </a:r>
                      <a:endParaRPr lang="en-US" sz="3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759789171"/>
                  </a:ext>
                </a:extLst>
              </a:tr>
              <a:tr h="182880">
                <a:tc>
                  <a:txBody>
                    <a:bodyPr/>
                    <a:lstStyle/>
                    <a:p>
                      <a:pPr algn="r" fontAlgn="b">
                        <a:buNone/>
                      </a:pPr>
                      <a:r>
                        <a:rPr lang="en-US" sz="3200" u="none" strike="noStrike">
                          <a:effectLst/>
                        </a:rPr>
                        <a:t>2</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1500</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22.1</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24</a:t>
                      </a:r>
                      <a:endParaRPr lang="en-US" sz="3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759788294"/>
                  </a:ext>
                </a:extLst>
              </a:tr>
              <a:tr h="182880">
                <a:tc>
                  <a:txBody>
                    <a:bodyPr/>
                    <a:lstStyle/>
                    <a:p>
                      <a:pPr algn="r" fontAlgn="b">
                        <a:buNone/>
                      </a:pPr>
                      <a:r>
                        <a:rPr lang="en-US" sz="3200" u="none" strike="noStrike">
                          <a:effectLst/>
                        </a:rPr>
                        <a:t>3</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2500</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19.3</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26.9</a:t>
                      </a:r>
                      <a:endParaRPr lang="en-US" sz="3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94075710"/>
                  </a:ext>
                </a:extLst>
              </a:tr>
              <a:tr h="182880">
                <a:tc>
                  <a:txBody>
                    <a:bodyPr/>
                    <a:lstStyle/>
                    <a:p>
                      <a:pPr algn="r" fontAlgn="b">
                        <a:buNone/>
                      </a:pPr>
                      <a:r>
                        <a:rPr lang="en-US" sz="3200" u="none" strike="noStrike">
                          <a:effectLst/>
                        </a:rPr>
                        <a:t>4</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1700</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27.4</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25</a:t>
                      </a:r>
                      <a:endParaRPr lang="en-US" sz="3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205327438"/>
                  </a:ext>
                </a:extLst>
              </a:tr>
              <a:tr h="182880">
                <a:tc>
                  <a:txBody>
                    <a:bodyPr/>
                    <a:lstStyle/>
                    <a:p>
                      <a:pPr algn="r" fontAlgn="b">
                        <a:buNone/>
                      </a:pPr>
                      <a:r>
                        <a:rPr lang="en-US" sz="3200" u="none" strike="noStrike">
                          <a:effectLst/>
                        </a:rPr>
                        <a:t>5</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2750</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a:effectLst/>
                        </a:rPr>
                        <a:t>27.4</a:t>
                      </a:r>
                      <a:endParaRPr lang="en-US" sz="3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US" sz="3200" u="none" strike="noStrike" dirty="0">
                          <a:effectLst/>
                        </a:rPr>
                        <a:t>26.6</a:t>
                      </a:r>
                      <a:endParaRPr lang="en-US" sz="3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769534068"/>
                  </a:ext>
                </a:extLst>
              </a:tr>
            </a:tbl>
          </a:graphicData>
        </a:graphic>
      </p:graphicFrame>
      <p:sp>
        <p:nvSpPr>
          <p:cNvPr id="6" name="TextBox 5">
            <a:extLst>
              <a:ext uri="{FF2B5EF4-FFF2-40B4-BE49-F238E27FC236}">
                <a16:creationId xmlns:a16="http://schemas.microsoft.com/office/drawing/2014/main" id="{73E5AB2A-8385-B1C7-BF98-E07E0B4B55B2}"/>
              </a:ext>
            </a:extLst>
          </p:cNvPr>
          <p:cNvSpPr txBox="1"/>
          <p:nvPr/>
        </p:nvSpPr>
        <p:spPr>
          <a:xfrm>
            <a:off x="15967160" y="7343420"/>
            <a:ext cx="7176642" cy="2400657"/>
          </a:xfrm>
          <a:prstGeom prst="rect">
            <a:avLst/>
          </a:prstGeom>
          <a:solidFill>
            <a:srgbClr val="FFC000"/>
          </a:solidFill>
        </p:spPr>
        <p:txBody>
          <a:bodyPr wrap="square" rtlCol="0">
            <a:spAutoFit/>
          </a:bodyPr>
          <a:lstStyle/>
          <a:p>
            <a:pPr algn="ctr"/>
            <a:r>
              <a:rPr lang="en-US" dirty="0"/>
              <a:t>4140 average piston temperature 10-25°C higher than 422 (OC 2-5)</a:t>
            </a:r>
          </a:p>
        </p:txBody>
      </p:sp>
    </p:spTree>
    <p:extLst>
      <p:ext uri="{BB962C8B-B14F-4D97-AF65-F5344CB8AC3E}">
        <p14:creationId xmlns:p14="http://schemas.microsoft.com/office/powerpoint/2010/main" val="18804116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410B39-BC62-A7F5-193E-64D410A91157}"/>
              </a:ext>
            </a:extLst>
          </p:cNvPr>
          <p:cNvSpPr>
            <a:spLocks noGrp="1"/>
          </p:cNvSpPr>
          <p:nvPr>
            <p:ph type="body" sz="quarter" idx="10"/>
          </p:nvPr>
        </p:nvSpPr>
        <p:spPr>
          <a:xfrm>
            <a:off x="324276" y="1520438"/>
            <a:ext cx="15116089" cy="1563132"/>
          </a:xfrm>
        </p:spPr>
        <p:txBody>
          <a:bodyPr/>
          <a:lstStyle/>
          <a:p>
            <a:r>
              <a:rPr lang="en-US" sz="4000" dirty="0">
                <a:solidFill>
                  <a:srgbClr val="FF0000"/>
                </a:solidFill>
              </a:rPr>
              <a:t>Why does 422 show a similar temperature (sometimes a decrease) despite a decrease in thermal conductivity of 422 relative to 4140?</a:t>
            </a:r>
          </a:p>
        </p:txBody>
      </p:sp>
      <p:sp>
        <p:nvSpPr>
          <p:cNvPr id="3" name="Text Placeholder 2">
            <a:extLst>
              <a:ext uri="{FF2B5EF4-FFF2-40B4-BE49-F238E27FC236}">
                <a16:creationId xmlns:a16="http://schemas.microsoft.com/office/drawing/2014/main" id="{6E66CAD2-53B3-8ABA-38CF-A61593085A9B}"/>
              </a:ext>
            </a:extLst>
          </p:cNvPr>
          <p:cNvSpPr>
            <a:spLocks noGrp="1"/>
          </p:cNvSpPr>
          <p:nvPr>
            <p:ph type="body" sz="quarter" idx="11"/>
          </p:nvPr>
        </p:nvSpPr>
        <p:spPr>
          <a:xfrm>
            <a:off x="324276" y="238931"/>
            <a:ext cx="15202360" cy="1857155"/>
          </a:xfrm>
        </p:spPr>
        <p:txBody>
          <a:bodyPr/>
          <a:lstStyle/>
          <a:p>
            <a:r>
              <a:rPr lang="en-US" dirty="0"/>
              <a:t>Discussion on Piston Temperature</a:t>
            </a:r>
          </a:p>
        </p:txBody>
      </p:sp>
      <p:pic>
        <p:nvPicPr>
          <p:cNvPr id="4" name="Picture 3">
            <a:extLst>
              <a:ext uri="{FF2B5EF4-FFF2-40B4-BE49-F238E27FC236}">
                <a16:creationId xmlns:a16="http://schemas.microsoft.com/office/drawing/2014/main" id="{0568AC28-21C4-52C9-4129-EA9613793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914" t="14450" r="11681" b="14256"/>
          <a:stretch>
            <a:fillRect/>
          </a:stretch>
        </p:blipFill>
        <p:spPr bwMode="auto">
          <a:xfrm>
            <a:off x="7688424" y="3505978"/>
            <a:ext cx="7573907" cy="3864496"/>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FFB7CC2E-BF61-62DB-2476-589EDA03BAAE}"/>
              </a:ext>
            </a:extLst>
          </p:cNvPr>
          <p:cNvSpPr txBox="1"/>
          <p:nvPr/>
        </p:nvSpPr>
        <p:spPr>
          <a:xfrm>
            <a:off x="9121670" y="7554310"/>
            <a:ext cx="5078995" cy="1569660"/>
          </a:xfrm>
          <a:prstGeom prst="rect">
            <a:avLst/>
          </a:prstGeom>
          <a:noFill/>
          <a:ln>
            <a:solidFill>
              <a:schemeClr val="tx1"/>
            </a:solidFill>
          </a:ln>
        </p:spPr>
        <p:txBody>
          <a:bodyPr wrap="square" rtlCol="0">
            <a:spAutoFit/>
          </a:bodyPr>
          <a:lstStyle/>
          <a:p>
            <a:pPr algn="ctr"/>
            <a:r>
              <a:rPr lang="en-US" sz="3200" dirty="0"/>
              <a:t>Thermocouples sub-surface 1.0±0.5 mm →</a:t>
            </a:r>
          </a:p>
          <a:p>
            <a:pPr algn="ctr"/>
            <a:r>
              <a:rPr lang="en-US" sz="3200" dirty="0"/>
              <a:t>±7.5-20 °C  </a:t>
            </a:r>
          </a:p>
        </p:txBody>
      </p:sp>
      <p:pic>
        <p:nvPicPr>
          <p:cNvPr id="6" name="Picture 5">
            <a:extLst>
              <a:ext uri="{FF2B5EF4-FFF2-40B4-BE49-F238E27FC236}">
                <a16:creationId xmlns:a16="http://schemas.microsoft.com/office/drawing/2014/main" id="{F27C67C2-BEEF-C14A-D6D9-A39FEED38FB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086" y="4343627"/>
            <a:ext cx="6496329" cy="8640148"/>
          </a:xfrm>
          <a:prstGeom prst="rect">
            <a:avLst/>
          </a:prstGeom>
          <a:noFill/>
          <a:ln>
            <a:noFill/>
          </a:ln>
        </p:spPr>
      </p:pic>
      <p:pic>
        <p:nvPicPr>
          <p:cNvPr id="7" name="Picture 6">
            <a:extLst>
              <a:ext uri="{FF2B5EF4-FFF2-40B4-BE49-F238E27FC236}">
                <a16:creationId xmlns:a16="http://schemas.microsoft.com/office/drawing/2014/main" id="{CBD9F291-F664-00A8-F1AD-1D04E70DBE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26636" y="-176144"/>
            <a:ext cx="9276882" cy="6928577"/>
          </a:xfrm>
          <a:prstGeom prst="rect">
            <a:avLst/>
          </a:prstGeom>
          <a:noFill/>
          <a:ln>
            <a:noFill/>
          </a:ln>
        </p:spPr>
      </p:pic>
      <p:pic>
        <p:nvPicPr>
          <p:cNvPr id="8" name="Picture 7">
            <a:extLst>
              <a:ext uri="{FF2B5EF4-FFF2-40B4-BE49-F238E27FC236}">
                <a16:creationId xmlns:a16="http://schemas.microsoft.com/office/drawing/2014/main" id="{1B0FA773-7E36-F0BD-433D-17E246CD2AF5}"/>
              </a:ext>
            </a:extLst>
          </p:cNvPr>
          <p:cNvPicPr>
            <a:picLocks noChangeAspect="1"/>
          </p:cNvPicPr>
          <p:nvPr/>
        </p:nvPicPr>
        <p:blipFill rotWithShape="1">
          <a:blip r:embed="rId5">
            <a:extLst>
              <a:ext uri="{28A0092B-C50C-407E-A947-70E740481C1C}">
                <a14:useLocalDpi xmlns:a14="http://schemas.microsoft.com/office/drawing/2010/main" val="0"/>
              </a:ext>
            </a:extLst>
          </a:blip>
          <a:srcRect t="50699"/>
          <a:stretch>
            <a:fillRect/>
          </a:stretch>
        </p:blipFill>
        <p:spPr bwMode="auto">
          <a:xfrm>
            <a:off x="15717340" y="6557038"/>
            <a:ext cx="9057806" cy="4812843"/>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7CE16D1B-98BA-4853-AC46-CDD4BAE4C733}"/>
              </a:ext>
            </a:extLst>
          </p:cNvPr>
          <p:cNvSpPr txBox="1"/>
          <p:nvPr/>
        </p:nvSpPr>
        <p:spPr>
          <a:xfrm>
            <a:off x="16893861" y="11366912"/>
            <a:ext cx="7131677" cy="1200329"/>
          </a:xfrm>
          <a:prstGeom prst="rect">
            <a:avLst/>
          </a:prstGeom>
          <a:noFill/>
          <a:ln>
            <a:solidFill>
              <a:schemeClr val="tx1"/>
            </a:solidFill>
          </a:ln>
        </p:spPr>
        <p:txBody>
          <a:bodyPr wrap="square" rtlCol="0">
            <a:spAutoFit/>
          </a:bodyPr>
          <a:lstStyle/>
          <a:p>
            <a:pPr algn="ctr"/>
            <a:r>
              <a:rPr lang="en-US" sz="3600" dirty="0"/>
              <a:t>Efficiency and Specific Heat rejection similar for 4140 and 422</a:t>
            </a:r>
          </a:p>
        </p:txBody>
      </p:sp>
      <p:sp>
        <p:nvSpPr>
          <p:cNvPr id="10" name="TextBox 9">
            <a:extLst>
              <a:ext uri="{FF2B5EF4-FFF2-40B4-BE49-F238E27FC236}">
                <a16:creationId xmlns:a16="http://schemas.microsoft.com/office/drawing/2014/main" id="{A83201F9-F09C-D116-52A6-77E2563CDC8E}"/>
              </a:ext>
            </a:extLst>
          </p:cNvPr>
          <p:cNvSpPr txBox="1"/>
          <p:nvPr/>
        </p:nvSpPr>
        <p:spPr>
          <a:xfrm>
            <a:off x="324276" y="3288145"/>
            <a:ext cx="6699380" cy="646331"/>
          </a:xfrm>
          <a:prstGeom prst="rect">
            <a:avLst/>
          </a:prstGeom>
          <a:noFill/>
          <a:ln>
            <a:solidFill>
              <a:schemeClr val="tx1"/>
            </a:solidFill>
          </a:ln>
        </p:spPr>
        <p:txBody>
          <a:bodyPr wrap="square" rtlCol="0">
            <a:spAutoFit/>
          </a:bodyPr>
          <a:lstStyle/>
          <a:p>
            <a:pPr algn="ctr"/>
            <a:r>
              <a:rPr lang="en-US" sz="3600" dirty="0"/>
              <a:t>Changes in oil gallery geometry</a:t>
            </a:r>
          </a:p>
        </p:txBody>
      </p:sp>
    </p:spTree>
    <p:extLst>
      <p:ext uri="{BB962C8B-B14F-4D97-AF65-F5344CB8AC3E}">
        <p14:creationId xmlns:p14="http://schemas.microsoft.com/office/powerpoint/2010/main" val="12735388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B2E5-DBE2-5001-F69A-F43B9E352B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1F30367-EDC2-EA9D-BAB8-B1187135B769}"/>
              </a:ext>
            </a:extLst>
          </p:cNvPr>
          <p:cNvSpPr>
            <a:spLocks noGrp="1"/>
          </p:cNvSpPr>
          <p:nvPr>
            <p:ph type="body" sz="quarter" idx="11"/>
          </p:nvPr>
        </p:nvSpPr>
        <p:spPr/>
        <p:txBody>
          <a:bodyPr/>
          <a:lstStyle/>
          <a:p>
            <a:r>
              <a:rPr lang="en-US" dirty="0"/>
              <a:t>Visual Inspection</a:t>
            </a:r>
          </a:p>
        </p:txBody>
      </p:sp>
      <p:pic>
        <p:nvPicPr>
          <p:cNvPr id="4" name="Content Placeholder 6">
            <a:extLst>
              <a:ext uri="{FF2B5EF4-FFF2-40B4-BE49-F238E27FC236}">
                <a16:creationId xmlns:a16="http://schemas.microsoft.com/office/drawing/2014/main" id="{3BC6DA4C-7479-4951-D743-CEF0631A2EF3}"/>
              </a:ext>
            </a:extLst>
          </p:cNvPr>
          <p:cNvPicPr>
            <a:picLocks noChangeAspect="1"/>
          </p:cNvPicPr>
          <p:nvPr/>
        </p:nvPicPr>
        <p:blipFill>
          <a:blip r:embed="rId2"/>
          <a:srcRect l="16908" t="2570" r="18364" b="521"/>
          <a:stretch>
            <a:fillRect/>
          </a:stretch>
        </p:blipFill>
        <p:spPr>
          <a:xfrm>
            <a:off x="119133" y="3514397"/>
            <a:ext cx="6699900" cy="6687205"/>
          </a:xfrm>
          <a:prstGeom prst="rect">
            <a:avLst/>
          </a:prstGeom>
        </p:spPr>
      </p:pic>
      <p:pic>
        <p:nvPicPr>
          <p:cNvPr id="5" name="Picture 4" descr="A picture containing indoor, equipment&#10;&#10;AI-generated content may be incorrect.">
            <a:extLst>
              <a:ext uri="{FF2B5EF4-FFF2-40B4-BE49-F238E27FC236}">
                <a16:creationId xmlns:a16="http://schemas.microsoft.com/office/drawing/2014/main" id="{2617C7CE-4A67-9A30-7268-B814737C5009}"/>
              </a:ext>
            </a:extLst>
          </p:cNvPr>
          <p:cNvPicPr>
            <a:picLocks noChangeAspect="1"/>
          </p:cNvPicPr>
          <p:nvPr/>
        </p:nvPicPr>
        <p:blipFill>
          <a:blip r:embed="rId3"/>
          <a:stretch>
            <a:fillRect/>
          </a:stretch>
        </p:blipFill>
        <p:spPr>
          <a:xfrm>
            <a:off x="14798352" y="1494242"/>
            <a:ext cx="8991804" cy="5994535"/>
          </a:xfrm>
          <a:prstGeom prst="rect">
            <a:avLst/>
          </a:prstGeom>
        </p:spPr>
      </p:pic>
      <p:sp>
        <p:nvSpPr>
          <p:cNvPr id="6" name="TextBox 5">
            <a:extLst>
              <a:ext uri="{FF2B5EF4-FFF2-40B4-BE49-F238E27FC236}">
                <a16:creationId xmlns:a16="http://schemas.microsoft.com/office/drawing/2014/main" id="{5D1C79ED-AC20-87FA-9480-3E88D5630D1E}"/>
              </a:ext>
            </a:extLst>
          </p:cNvPr>
          <p:cNvSpPr txBox="1"/>
          <p:nvPr/>
        </p:nvSpPr>
        <p:spPr>
          <a:xfrm>
            <a:off x="402429" y="2715118"/>
            <a:ext cx="3157541" cy="692784"/>
          </a:xfrm>
          <a:prstGeom prst="rect">
            <a:avLst/>
          </a:prstGeom>
          <a:noFill/>
        </p:spPr>
        <p:txBody>
          <a:bodyPr wrap="square" lIns="0" tIns="0" rIns="0" bIns="0" rtlCol="0">
            <a:noAutofit/>
          </a:bodyPr>
          <a:lstStyle/>
          <a:p>
            <a:pPr algn="l">
              <a:lnSpc>
                <a:spcPct val="95000"/>
              </a:lnSpc>
              <a:spcBef>
                <a:spcPts val="1000"/>
              </a:spcBef>
              <a:buSzPct val="100000"/>
            </a:pPr>
            <a:r>
              <a:rPr lang="en-US" sz="4400" dirty="0"/>
              <a:t>New</a:t>
            </a:r>
          </a:p>
        </p:txBody>
      </p:sp>
      <p:grpSp>
        <p:nvGrpSpPr>
          <p:cNvPr id="7" name="Group 6">
            <a:extLst>
              <a:ext uri="{FF2B5EF4-FFF2-40B4-BE49-F238E27FC236}">
                <a16:creationId xmlns:a16="http://schemas.microsoft.com/office/drawing/2014/main" id="{146ACB00-EC56-4D05-5873-D8A80F379003}"/>
              </a:ext>
            </a:extLst>
          </p:cNvPr>
          <p:cNvGrpSpPr/>
          <p:nvPr/>
        </p:nvGrpSpPr>
        <p:grpSpPr>
          <a:xfrm>
            <a:off x="6993977" y="2821613"/>
            <a:ext cx="16796178" cy="9889961"/>
            <a:chOff x="3797610" y="1254345"/>
            <a:chExt cx="16796178" cy="9889961"/>
          </a:xfrm>
        </p:grpSpPr>
        <p:pic>
          <p:nvPicPr>
            <p:cNvPr id="8" name="Picture 7" descr="A picture containing tableware, bowl, gear&#10;&#10;AI-generated content may be incorrect.">
              <a:extLst>
                <a:ext uri="{FF2B5EF4-FFF2-40B4-BE49-F238E27FC236}">
                  <a16:creationId xmlns:a16="http://schemas.microsoft.com/office/drawing/2014/main" id="{C4049062-8530-018D-86EA-B2B6E577B7A7}"/>
                </a:ext>
              </a:extLst>
            </p:cNvPr>
            <p:cNvPicPr>
              <a:picLocks noChangeAspect="1"/>
            </p:cNvPicPr>
            <p:nvPr/>
          </p:nvPicPr>
          <p:blipFill>
            <a:blip r:embed="rId4"/>
            <a:srcRect l="17963" t="4616" r="18077" b="2055"/>
            <a:stretch>
              <a:fillRect/>
            </a:stretch>
          </p:blipFill>
          <p:spPr>
            <a:xfrm>
              <a:off x="3797610" y="1947129"/>
              <a:ext cx="7136529" cy="6942237"/>
            </a:xfrm>
            <a:prstGeom prst="rect">
              <a:avLst/>
            </a:prstGeom>
          </p:spPr>
        </p:pic>
        <p:pic>
          <p:nvPicPr>
            <p:cNvPr id="9" name="Picture 8" descr="A close up of a person's eye&#10;&#10;AI-generated content may be incorrect.">
              <a:extLst>
                <a:ext uri="{FF2B5EF4-FFF2-40B4-BE49-F238E27FC236}">
                  <a16:creationId xmlns:a16="http://schemas.microsoft.com/office/drawing/2014/main" id="{0E6AFCF7-233D-B2B1-00C6-EE8B48A7D661}"/>
                </a:ext>
              </a:extLst>
            </p:cNvPr>
            <p:cNvPicPr>
              <a:picLocks noChangeAspect="1"/>
            </p:cNvPicPr>
            <p:nvPr/>
          </p:nvPicPr>
          <p:blipFill>
            <a:blip r:embed="rId5"/>
            <a:stretch>
              <a:fillRect/>
            </a:stretch>
          </p:blipFill>
          <p:spPr>
            <a:xfrm>
              <a:off x="7365874" y="7509931"/>
              <a:ext cx="5451563" cy="3634375"/>
            </a:xfrm>
            <a:prstGeom prst="rect">
              <a:avLst/>
            </a:prstGeom>
            <a:ln w="15875">
              <a:solidFill>
                <a:schemeClr val="tx1"/>
              </a:solidFill>
            </a:ln>
          </p:spPr>
        </p:pic>
        <p:cxnSp>
          <p:nvCxnSpPr>
            <p:cNvPr id="10" name="Straight Connector 9">
              <a:extLst>
                <a:ext uri="{FF2B5EF4-FFF2-40B4-BE49-F238E27FC236}">
                  <a16:creationId xmlns:a16="http://schemas.microsoft.com/office/drawing/2014/main" id="{9C771517-A0E6-10BC-1120-D8AB080A324C}"/>
                </a:ext>
              </a:extLst>
            </p:cNvPr>
            <p:cNvCxnSpPr>
              <a:cxnSpLocks/>
            </p:cNvCxnSpPr>
            <p:nvPr/>
          </p:nvCxnSpPr>
          <p:spPr>
            <a:xfrm>
              <a:off x="5811960" y="4249342"/>
              <a:ext cx="5451563" cy="3164078"/>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BC8D5D0-5347-9297-6D45-7A323CACF847}"/>
                </a:ext>
              </a:extLst>
            </p:cNvPr>
            <p:cNvCxnSpPr>
              <a:cxnSpLocks/>
            </p:cNvCxnSpPr>
            <p:nvPr/>
          </p:nvCxnSpPr>
          <p:spPr>
            <a:xfrm>
              <a:off x="5811960" y="4249342"/>
              <a:ext cx="1553914" cy="3260589"/>
            </a:xfrm>
            <a:prstGeom prst="line">
              <a:avLst/>
            </a:prstGeom>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E70D5E54-DFFB-A67E-92CD-C3CFA1B59C59}"/>
                </a:ext>
              </a:extLst>
            </p:cNvPr>
            <p:cNvSpPr txBox="1"/>
            <p:nvPr/>
          </p:nvSpPr>
          <p:spPr>
            <a:xfrm>
              <a:off x="3900344" y="1254345"/>
              <a:ext cx="4379006" cy="692784"/>
            </a:xfrm>
            <a:prstGeom prst="rect">
              <a:avLst/>
            </a:prstGeom>
            <a:noFill/>
          </p:spPr>
          <p:txBody>
            <a:bodyPr wrap="square" lIns="0" tIns="0" rIns="0" bIns="0" rtlCol="0">
              <a:noAutofit/>
            </a:bodyPr>
            <a:lstStyle/>
            <a:p>
              <a:pPr>
                <a:lnSpc>
                  <a:spcPct val="95000"/>
                </a:lnSpc>
                <a:spcBef>
                  <a:spcPts val="1000"/>
                </a:spcBef>
                <a:buSzPct val="100000"/>
              </a:pPr>
              <a:r>
                <a:rPr lang="en-US" sz="4400" dirty="0"/>
                <a:t>Post-test (~50hr)</a:t>
              </a:r>
            </a:p>
          </p:txBody>
        </p:sp>
        <p:sp>
          <p:nvSpPr>
            <p:cNvPr id="13" name="TextBox 12">
              <a:extLst>
                <a:ext uri="{FF2B5EF4-FFF2-40B4-BE49-F238E27FC236}">
                  <a16:creationId xmlns:a16="http://schemas.microsoft.com/office/drawing/2014/main" id="{3D302F7F-8F4B-FAF6-E254-F223EA8AF837}"/>
                </a:ext>
              </a:extLst>
            </p:cNvPr>
            <p:cNvSpPr txBox="1"/>
            <p:nvPr/>
          </p:nvSpPr>
          <p:spPr>
            <a:xfrm>
              <a:off x="13070530" y="6772573"/>
              <a:ext cx="7523258" cy="2554545"/>
            </a:xfrm>
            <a:prstGeom prst="rect">
              <a:avLst/>
            </a:prstGeom>
            <a:solidFill>
              <a:srgbClr val="FFC000"/>
            </a:solidFill>
          </p:spPr>
          <p:txBody>
            <a:bodyPr wrap="square" rtlCol="0">
              <a:spAutoFit/>
            </a:bodyPr>
            <a:lstStyle/>
            <a:p>
              <a:pPr marL="285750" indent="-285750" algn="l">
                <a:buFont typeface="Arial" panose="020B0604020202020204" pitchFamily="34" charset="0"/>
                <a:buChar char="•"/>
              </a:pPr>
              <a:r>
                <a:rPr lang="en-US" sz="4000" dirty="0"/>
                <a:t>No visible oxidation</a:t>
              </a:r>
            </a:p>
            <a:p>
              <a:pPr marL="285750" indent="-285750" algn="l">
                <a:buFont typeface="Arial" panose="020B0604020202020204" pitchFamily="34" charset="0"/>
                <a:buChar char="•"/>
              </a:pPr>
              <a:r>
                <a:rPr lang="en-US" sz="4000" dirty="0"/>
                <a:t>Rainbow color may indicate protective chromium oxide layer</a:t>
              </a:r>
            </a:p>
            <a:p>
              <a:pPr marL="285750" indent="-285750" algn="l">
                <a:buFont typeface="Arial" panose="020B0604020202020204" pitchFamily="34" charset="0"/>
                <a:buChar char="•"/>
              </a:pPr>
              <a:r>
                <a:rPr lang="en-US" sz="4000" dirty="0"/>
                <a:t>No visible weld quality issues</a:t>
              </a:r>
            </a:p>
          </p:txBody>
        </p:sp>
      </p:grpSp>
    </p:spTree>
    <p:extLst>
      <p:ext uri="{BB962C8B-B14F-4D97-AF65-F5344CB8AC3E}">
        <p14:creationId xmlns:p14="http://schemas.microsoft.com/office/powerpoint/2010/main" val="351915017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B214B-6EE1-0FD5-E1D8-632D52C2D4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634B2C-234A-1514-34D8-B36B60A7CC07}"/>
              </a:ext>
            </a:extLst>
          </p:cNvPr>
          <p:cNvSpPr>
            <a:spLocks noGrp="1"/>
          </p:cNvSpPr>
          <p:nvPr>
            <p:ph type="body" sz="quarter" idx="10"/>
          </p:nvPr>
        </p:nvSpPr>
        <p:spPr>
          <a:xfrm>
            <a:off x="1981200" y="1772816"/>
            <a:ext cx="19594513" cy="10711529"/>
          </a:xfrm>
        </p:spPr>
        <p:txBody>
          <a:bodyPr/>
          <a:lstStyle/>
          <a:p>
            <a:pPr marL="685800" indent="-685800">
              <a:buFont typeface="Arial" panose="020B0604020202020204" pitchFamily="34" charset="0"/>
              <a:buChar char="•"/>
            </a:pPr>
            <a:r>
              <a:rPr lang="en-US" sz="4000" dirty="0"/>
              <a:t>Contrary to initial expectations, 422 alloy resulted in no statistically significant change in piston temperatures relative to the baseline 4140 steel during engine testing. This result was initially regarded as counterintuitive, as the predicted temperatures of 422 were up to 104 °C hotter, driven by thermal conductivity of the 422 which is approximately 25% lower than that of 4140 steel at 550 °C. </a:t>
            </a:r>
          </a:p>
          <a:p>
            <a:pPr marL="685800" indent="-685800">
              <a:buFont typeface="Arial" panose="020B0604020202020204" pitchFamily="34" charset="0"/>
              <a:buChar char="•"/>
            </a:pPr>
            <a:endParaRPr lang="en-US" sz="4000" dirty="0"/>
          </a:p>
          <a:p>
            <a:pPr marL="685800" indent="-685800">
              <a:buFont typeface="Arial" panose="020B0604020202020204" pitchFamily="34" charset="0"/>
              <a:buChar char="•"/>
            </a:pPr>
            <a:r>
              <a:rPr lang="en-US" sz="4000" dirty="0"/>
              <a:t>Dissimilar 422 alloy steel pistons were successfully tested in a single-cylinder diesel engine for approximately 50 hours.</a:t>
            </a:r>
          </a:p>
          <a:p>
            <a:pPr marL="685800" indent="-685800">
              <a:buFont typeface="Arial" panose="020B0604020202020204" pitchFamily="34" charset="0"/>
              <a:buChar char="•"/>
            </a:pPr>
            <a:endParaRPr lang="en-US" sz="4000" dirty="0"/>
          </a:p>
          <a:p>
            <a:pPr marL="685800" indent="-685800">
              <a:buFont typeface="Arial" panose="020B0604020202020204" pitchFamily="34" charset="0"/>
              <a:buChar char="•"/>
            </a:pPr>
            <a:r>
              <a:rPr lang="en-US" sz="4000" b="1" dirty="0"/>
              <a:t>Open question – Why didn’t 422 piston temperature data show an increase relative to 4140?</a:t>
            </a:r>
          </a:p>
          <a:p>
            <a:pPr marL="685800" indent="-685800">
              <a:buFont typeface="Arial" panose="020B0604020202020204" pitchFamily="34" charset="0"/>
              <a:buChar char="•"/>
            </a:pPr>
            <a:endParaRPr lang="en-US" sz="4000" b="1" dirty="0"/>
          </a:p>
          <a:p>
            <a:r>
              <a:rPr lang="en-US" sz="4000" dirty="0"/>
              <a:t>Future work:</a:t>
            </a:r>
          </a:p>
          <a:p>
            <a:pPr marL="685800" indent="-685800">
              <a:buFont typeface="Arial" panose="020B0604020202020204" pitchFamily="34" charset="0"/>
              <a:buChar char="•"/>
            </a:pPr>
            <a:r>
              <a:rPr lang="en-US" sz="4000" dirty="0"/>
              <a:t>Conduct single-cylinder engine 50 hour durability test at 600 °C piston temperature and compare oxidation for 4140 and 422 pistons.</a:t>
            </a:r>
          </a:p>
          <a:p>
            <a:pPr marL="685800" indent="-685800">
              <a:buFont typeface="Arial" panose="020B0604020202020204" pitchFamily="34" charset="0"/>
              <a:buChar char="•"/>
            </a:pPr>
            <a:r>
              <a:rPr lang="en-US" sz="4000" dirty="0"/>
              <a:t>Explore the path to higher temperature and pressure operating conditions enabled by 422 alloy</a:t>
            </a:r>
          </a:p>
          <a:p>
            <a:pPr marL="685800" indent="-685800">
              <a:buFont typeface="Arial" panose="020B0604020202020204" pitchFamily="34" charset="0"/>
              <a:buChar char="•"/>
            </a:pPr>
            <a:endParaRPr lang="en-US" sz="4000" dirty="0"/>
          </a:p>
          <a:p>
            <a:pPr marL="685800" indent="-685800">
              <a:buFont typeface="Arial" panose="020B0604020202020204" pitchFamily="34" charset="0"/>
              <a:buChar char="•"/>
            </a:pPr>
            <a:endParaRPr lang="en-US" sz="4000" dirty="0"/>
          </a:p>
        </p:txBody>
      </p:sp>
      <p:sp>
        <p:nvSpPr>
          <p:cNvPr id="3" name="Text Placeholder 2">
            <a:extLst>
              <a:ext uri="{FF2B5EF4-FFF2-40B4-BE49-F238E27FC236}">
                <a16:creationId xmlns:a16="http://schemas.microsoft.com/office/drawing/2014/main" id="{9BA6C665-B6B5-5905-5DFD-AE18850999AF}"/>
              </a:ext>
            </a:extLst>
          </p:cNvPr>
          <p:cNvSpPr>
            <a:spLocks noGrp="1"/>
          </p:cNvSpPr>
          <p:nvPr>
            <p:ph type="body" sz="quarter" idx="11"/>
          </p:nvPr>
        </p:nvSpPr>
        <p:spPr/>
        <p:txBody>
          <a:bodyPr/>
          <a:lstStyle/>
          <a:p>
            <a:r>
              <a:rPr lang="en-US" dirty="0"/>
              <a:t>Summary and conclusions</a:t>
            </a:r>
          </a:p>
        </p:txBody>
      </p:sp>
    </p:spTree>
    <p:extLst>
      <p:ext uri="{BB962C8B-B14F-4D97-AF65-F5344CB8AC3E}">
        <p14:creationId xmlns:p14="http://schemas.microsoft.com/office/powerpoint/2010/main" val="8034703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FD0819-A5B2-CBC8-5BF2-48F2E96B3343}"/>
              </a:ext>
            </a:extLst>
          </p:cNvPr>
          <p:cNvSpPr>
            <a:spLocks noGrp="1"/>
          </p:cNvSpPr>
          <p:nvPr>
            <p:ph type="body" sz="quarter" idx="10"/>
          </p:nvPr>
        </p:nvSpPr>
        <p:spPr/>
        <p:txBody>
          <a:bodyPr/>
          <a:lstStyle/>
          <a:p>
            <a:r>
              <a:rPr lang="en-US" sz="4000" dirty="0"/>
              <a:t>When alloy 422 is used as a piston crown material, it is poised to offer a dual durability advantage because it can achieve superior oxidation resistance without operating at the higher temperatures that would accelerate such degradation. Additional testing at extreme piston temperature conditions and longer operating time is needed to assess the potential benefits of alloy 422.</a:t>
            </a:r>
          </a:p>
          <a:p>
            <a:endParaRPr lang="en-US" sz="4000" dirty="0"/>
          </a:p>
          <a:p>
            <a:endParaRPr lang="en-US" sz="4000" dirty="0"/>
          </a:p>
          <a:p>
            <a:endParaRPr lang="en-US" sz="4000" dirty="0"/>
          </a:p>
        </p:txBody>
      </p:sp>
      <p:sp>
        <p:nvSpPr>
          <p:cNvPr id="3" name="Text Placeholder 2">
            <a:extLst>
              <a:ext uri="{FF2B5EF4-FFF2-40B4-BE49-F238E27FC236}">
                <a16:creationId xmlns:a16="http://schemas.microsoft.com/office/drawing/2014/main" id="{E62F5141-9533-AC23-D157-08C14EDC937D}"/>
              </a:ext>
            </a:extLst>
          </p:cNvPr>
          <p:cNvSpPr>
            <a:spLocks noGrp="1"/>
          </p:cNvSpPr>
          <p:nvPr>
            <p:ph type="body" sz="quarter" idx="11"/>
          </p:nvPr>
        </p:nvSpPr>
        <p:spPr/>
        <p:txBody>
          <a:bodyPr/>
          <a:lstStyle/>
          <a:p>
            <a:r>
              <a:rPr lang="en-US" dirty="0"/>
              <a:t>Bottom Line Up Front</a:t>
            </a:r>
          </a:p>
        </p:txBody>
      </p:sp>
      <p:pic>
        <p:nvPicPr>
          <p:cNvPr id="4" name="Picture 3" descr="A picture containing indoor&#10;&#10;AI-generated content may be incorrect.">
            <a:extLst>
              <a:ext uri="{FF2B5EF4-FFF2-40B4-BE49-F238E27FC236}">
                <a16:creationId xmlns:a16="http://schemas.microsoft.com/office/drawing/2014/main" id="{F5BF9602-C7C5-3418-A645-9A9E8CEDCDD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4135" b="94760" l="24712" r="69808">
                        <a14:foregroundMark x1="25865" y1="35601" x2="27003" y2="45192"/>
                        <a14:foregroundMark x1="27003" y1="45192" x2="36426" y2="17837"/>
                        <a14:foregroundMark x1="36426" y1="17837" x2="51506" y2="16490"/>
                        <a14:foregroundMark x1="51506" y1="16490" x2="57115" y2="17091"/>
                        <a14:foregroundMark x1="57115" y1="17091" x2="67003" y2="24928"/>
                        <a14:foregroundMark x1="67003" y1="24928" x2="67692" y2="65192"/>
                        <a14:foregroundMark x1="67692" y1="65192" x2="64776" y2="84471"/>
                        <a14:foregroundMark x1="64776" y1="84471" x2="56074" y2="90938"/>
                        <a14:foregroundMark x1="56074" y1="90938" x2="50449" y2="91538"/>
                        <a14:foregroundMark x1="50449" y1="91538" x2="42372" y2="88894"/>
                        <a14:foregroundMark x1="42372" y1="88894" x2="31811" y2="73966"/>
                        <a14:foregroundMark x1="31811" y1="73966" x2="28317" y2="51635"/>
                        <a14:foregroundMark x1="28317" y1="51635" x2="27740" y2="28534"/>
                        <a14:foregroundMark x1="27740" y1="28534" x2="31651" y2="21418"/>
                        <a14:foregroundMark x1="31651" y1="21418" x2="45817" y2="18245"/>
                        <a14:foregroundMark x1="45817" y1="18245" x2="58782" y2="22284"/>
                        <a14:foregroundMark x1="58782" y1="22284" x2="66058" y2="29471"/>
                        <a14:foregroundMark x1="66058" y1="29471" x2="47949" y2="24111"/>
                        <a14:foregroundMark x1="47949" y1="24111" x2="37548" y2="28341"/>
                        <a14:foregroundMark x1="37548" y1="28341" x2="31010" y2="35721"/>
                        <a14:foregroundMark x1="31010" y1="35721" x2="36042" y2="26466"/>
                        <a14:foregroundMark x1="36042" y1="26466" x2="51683" y2="33462"/>
                        <a14:foregroundMark x1="51683" y1="33462" x2="53365" y2="63678"/>
                        <a14:foregroundMark x1="53365" y1="63678" x2="48574" y2="73486"/>
                        <a14:foregroundMark x1="48574" y1="73486" x2="60176" y2="73774"/>
                        <a14:foregroundMark x1="60176" y1="73774" x2="48958" y2="81442"/>
                        <a14:foregroundMark x1="48958" y1="81442" x2="39071" y2="74832"/>
                        <a14:foregroundMark x1="39071" y1="74832" x2="36474" y2="61010"/>
                        <a14:foregroundMark x1="36474" y1="61010" x2="40321" y2="78822"/>
                        <a14:foregroundMark x1="40321" y1="78822" x2="34199" y2="70553"/>
                        <a14:foregroundMark x1="34199" y1="70553" x2="30833" y2="57957"/>
                        <a14:foregroundMark x1="30833" y1="57957" x2="43622" y2="86707"/>
                        <a14:foregroundMark x1="43622" y1="86707" x2="51554" y2="90264"/>
                        <a14:foregroundMark x1="51554" y1="90264" x2="65449" y2="82260"/>
                        <a14:foregroundMark x1="65449" y1="82260" x2="67388" y2="67043"/>
                        <a14:foregroundMark x1="67388" y1="67043" x2="63910" y2="60048"/>
                        <a14:foregroundMark x1="63910" y1="60048" x2="66619" y2="37764"/>
                        <a14:foregroundMark x1="66619" y1="37764" x2="60208" y2="41538"/>
                        <a14:foregroundMark x1="60208" y1="41538" x2="63333" y2="30505"/>
                        <a14:foregroundMark x1="63333" y1="30505" x2="51571" y2="18053"/>
                        <a14:foregroundMark x1="51571" y1="18053" x2="41587" y2="17668"/>
                        <a14:foregroundMark x1="41587" y1="17668" x2="38814" y2="21226"/>
                        <a14:foregroundMark x1="43750" y1="58894" x2="34327" y2="53582"/>
                        <a14:foregroundMark x1="34327" y1="53582" x2="41090" y2="57788"/>
                        <a14:foregroundMark x1="41090" y1="57788" x2="32244" y2="55072"/>
                        <a14:foregroundMark x1="32244" y1="55072" x2="41074" y2="58293"/>
                        <a14:foregroundMark x1="41074" y1="58293" x2="34391" y2="56082"/>
                        <a14:foregroundMark x1="34391" y1="56082" x2="30657" y2="53101"/>
                        <a14:foregroundMark x1="64647" y1="55144" x2="69087" y2="48365"/>
                        <a14:foregroundMark x1="69087" y1="48365" x2="69391" y2="27764"/>
                        <a14:foregroundMark x1="69391" y1="27764" x2="69103" y2="47524"/>
                        <a14:foregroundMark x1="69103" y1="47524" x2="67692" y2="30505"/>
                        <a14:foregroundMark x1="67692" y1="30505" x2="66731" y2="45361"/>
                        <a14:foregroundMark x1="67019" y1="22404" x2="69808" y2="32284"/>
                        <a14:foregroundMark x1="69808" y1="32284" x2="68510" y2="64688"/>
                        <a14:foregroundMark x1="41250" y1="90986" x2="54295" y2="95000"/>
                        <a14:foregroundMark x1="54295" y1="95000" x2="47308" y2="91538"/>
                        <a14:foregroundMark x1="47308" y1="91538" x2="52997" y2="93534"/>
                        <a14:foregroundMark x1="52997" y1="93534" x2="58974" y2="92019"/>
                        <a14:foregroundMark x1="58974" y1="92019" x2="54920" y2="94760"/>
                        <a14:foregroundMark x1="39824" y1="15216" x2="45433" y2="15096"/>
                        <a14:foregroundMark x1="45433" y1="15096" x2="51939" y2="15361"/>
                        <a14:foregroundMark x1="51939" y1="15361" x2="45304" y2="14207"/>
                        <a14:foregroundMark x1="45304" y1="14207" x2="38670" y2="15745"/>
                        <a14:foregroundMark x1="52420" y1="14135" x2="53846" y2="14663"/>
                        <a14:foregroundMark x1="51987" y1="14567" x2="50337" y2="14351"/>
                        <a14:foregroundMark x1="69295" y1="56635" x2="67869" y2="78534"/>
                        <a14:foregroundMark x1="51122" y1="14231" x2="51843" y2="14231"/>
                        <a14:foregroundMark x1="27869" y1="23678" x2="24712" y2="33173"/>
                        <a14:foregroundMark x1="24712" y1="33173" x2="28013" y2="57188"/>
                        <a14:backgroundMark x1="40529" y1="91322" x2="39599" y2="89063"/>
                        <a14:backgroundMark x1="44327" y1="94952" x2="49904" y2="95841"/>
                        <a14:backgroundMark x1="49904" y1="95841" x2="50769" y2="96466"/>
                        <a14:backgroundMark x1="52276" y1="96995" x2="52837" y2="96899"/>
                        <a14:backgroundMark x1="52628" y1="97115" x2="53413" y2="97115"/>
                        <a14:backgroundMark x1="52837" y1="97115" x2="52484" y2="97115"/>
                        <a14:backgroundMark x1="53125" y1="97115" x2="52484" y2="97115"/>
                        <a14:backgroundMark x1="24567" y1="32813" x2="24792" y2="36995"/>
                        <a14:backgroundMark x1="24567" y1="33029" x2="24936" y2="36779"/>
                      </a14:backgroundRemoval>
                    </a14:imgEffect>
                  </a14:imgLayer>
                </a14:imgProps>
              </a:ext>
            </a:extLst>
          </a:blip>
          <a:srcRect l="24732" t="13086" r="29342" b="2469"/>
          <a:stretch/>
        </p:blipFill>
        <p:spPr>
          <a:xfrm>
            <a:off x="15108702" y="5300453"/>
            <a:ext cx="6043079" cy="7407646"/>
          </a:xfrm>
          <a:prstGeom prst="rect">
            <a:avLst/>
          </a:prstGeom>
        </p:spPr>
      </p:pic>
    </p:spTree>
    <p:extLst>
      <p:ext uri="{BB962C8B-B14F-4D97-AF65-F5344CB8AC3E}">
        <p14:creationId xmlns:p14="http://schemas.microsoft.com/office/powerpoint/2010/main" val="6968082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ED4931-0237-0642-4F10-7971B20C0ACB}"/>
              </a:ext>
            </a:extLst>
          </p:cNvPr>
          <p:cNvSpPr>
            <a:spLocks noGrp="1"/>
          </p:cNvSpPr>
          <p:nvPr>
            <p:ph type="body" sz="quarter" idx="10"/>
          </p:nvPr>
        </p:nvSpPr>
        <p:spPr>
          <a:xfrm>
            <a:off x="1981200" y="2479920"/>
            <a:ext cx="21643910" cy="10004425"/>
          </a:xfrm>
        </p:spPr>
        <p:txBody>
          <a:bodyPr/>
          <a:lstStyle/>
          <a:p>
            <a:pPr indent="457200">
              <a:buFont typeface="Arial" panose="020B0604020202020204" pitchFamily="34" charset="0"/>
              <a:buChar char="•"/>
            </a:pPr>
            <a:r>
              <a:rPr lang="en-US" sz="4400" dirty="0"/>
              <a:t>Background and Motivation</a:t>
            </a:r>
          </a:p>
          <a:p>
            <a:pPr lvl="2">
              <a:buFont typeface="Arial" panose="020B0604020202020204" pitchFamily="34" charset="0"/>
              <a:buChar char="•"/>
            </a:pPr>
            <a:r>
              <a:rPr lang="en-US" sz="4400" dirty="0"/>
              <a:t>Experimental Setup</a:t>
            </a:r>
          </a:p>
          <a:p>
            <a:pPr lvl="2">
              <a:buFont typeface="Arial" panose="020B0604020202020204" pitchFamily="34" charset="0"/>
              <a:buChar char="•"/>
            </a:pPr>
            <a:r>
              <a:rPr lang="en-US" sz="4400" dirty="0"/>
              <a:t>Simulated Piston Temperature</a:t>
            </a:r>
          </a:p>
          <a:p>
            <a:pPr lvl="2">
              <a:buFont typeface="Arial" panose="020B0604020202020204" pitchFamily="34" charset="0"/>
              <a:buChar char="•"/>
            </a:pPr>
            <a:r>
              <a:rPr lang="en-US" sz="4400" dirty="0"/>
              <a:t>Measured Piston Temperature</a:t>
            </a:r>
          </a:p>
          <a:p>
            <a:pPr lvl="2">
              <a:buFont typeface="Arial" panose="020B0604020202020204" pitchFamily="34" charset="0"/>
              <a:buChar char="•"/>
            </a:pPr>
            <a:r>
              <a:rPr lang="en-US" sz="4400" dirty="0"/>
              <a:t>Discussion on Piston Temperature Trends</a:t>
            </a:r>
          </a:p>
          <a:p>
            <a:pPr lvl="2">
              <a:buFont typeface="Arial" panose="020B0604020202020204" pitchFamily="34" charset="0"/>
              <a:buChar char="•"/>
            </a:pPr>
            <a:r>
              <a:rPr lang="en-US" sz="4400" dirty="0"/>
              <a:t>Piston Visual Inspection </a:t>
            </a:r>
          </a:p>
          <a:p>
            <a:pPr indent="457200">
              <a:buFont typeface="Arial" panose="020B0604020202020204" pitchFamily="34" charset="0"/>
              <a:buChar char="•"/>
            </a:pPr>
            <a:r>
              <a:rPr lang="en-US" sz="4400" dirty="0"/>
              <a:t>Summary and Conclusions</a:t>
            </a:r>
          </a:p>
          <a:p>
            <a:pPr>
              <a:buFont typeface="Arial" panose="020B0604020202020204" pitchFamily="34" charset="0"/>
              <a:buChar char="•"/>
            </a:pPr>
            <a:endParaRPr lang="en-US" sz="4400" dirty="0"/>
          </a:p>
          <a:p>
            <a:r>
              <a:rPr lang="en-US" sz="4400" dirty="0">
                <a:solidFill>
                  <a:schemeClr val="bg1">
                    <a:lumMod val="65000"/>
                  </a:schemeClr>
                </a:solidFill>
              </a:rPr>
              <a:t>Paper Only Topics (not discussed today)</a:t>
            </a:r>
          </a:p>
          <a:p>
            <a:pPr marL="685800" indent="-685800">
              <a:buFont typeface="Arial" panose="020B0604020202020204" pitchFamily="34" charset="0"/>
              <a:buChar char="•"/>
            </a:pPr>
            <a:r>
              <a:rPr lang="en-US" sz="4400" dirty="0">
                <a:solidFill>
                  <a:schemeClr val="bg1">
                    <a:lumMod val="65000"/>
                  </a:schemeClr>
                </a:solidFill>
              </a:rPr>
              <a:t>Sensitivity studies of piston temperature (Oil temperature, IMT, PCN flow, CA50)</a:t>
            </a:r>
          </a:p>
          <a:p>
            <a:pPr marL="685800" indent="-685800">
              <a:buFont typeface="Arial" panose="020B0604020202020204" pitchFamily="34" charset="0"/>
              <a:buChar char="•"/>
            </a:pPr>
            <a:r>
              <a:rPr lang="en-US" sz="4400" dirty="0">
                <a:solidFill>
                  <a:schemeClr val="bg1">
                    <a:lumMod val="65000"/>
                  </a:schemeClr>
                </a:solidFill>
              </a:rPr>
              <a:t>Thermocouple Uncertainty/repeatability</a:t>
            </a:r>
          </a:p>
          <a:p>
            <a:pPr marL="685800" indent="-685800">
              <a:buFont typeface="Arial" panose="020B0604020202020204" pitchFamily="34" charset="0"/>
              <a:buChar char="•"/>
            </a:pPr>
            <a:r>
              <a:rPr lang="en-US" sz="4400" dirty="0">
                <a:solidFill>
                  <a:schemeClr val="bg1">
                    <a:lumMod val="65000"/>
                  </a:schemeClr>
                </a:solidFill>
              </a:rPr>
              <a:t>Additional engine load/speed conditions</a:t>
            </a:r>
          </a:p>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endParaRPr lang="en-US" sz="4400" dirty="0"/>
          </a:p>
          <a:p>
            <a:endParaRPr lang="en-US" sz="4400" dirty="0"/>
          </a:p>
          <a:p>
            <a:pPr marL="685800" indent="-685800">
              <a:buFont typeface="Arial" panose="020B0604020202020204" pitchFamily="34" charset="0"/>
              <a:buChar char="•"/>
            </a:pPr>
            <a:endParaRPr lang="en-US" sz="4400" dirty="0"/>
          </a:p>
          <a:p>
            <a:pPr lvl="1">
              <a:buFont typeface="Arial" panose="020B0604020202020204" pitchFamily="34" charset="0"/>
              <a:buChar char="•"/>
            </a:pPr>
            <a:endParaRPr lang="en-US" sz="4400" dirty="0"/>
          </a:p>
          <a:p>
            <a:endParaRPr lang="en-US" sz="4400" dirty="0"/>
          </a:p>
        </p:txBody>
      </p:sp>
      <p:sp>
        <p:nvSpPr>
          <p:cNvPr id="3" name="Text Placeholder 2">
            <a:extLst>
              <a:ext uri="{FF2B5EF4-FFF2-40B4-BE49-F238E27FC236}">
                <a16:creationId xmlns:a16="http://schemas.microsoft.com/office/drawing/2014/main" id="{A4764C08-D457-BC9D-0518-CC7FF1FC1985}"/>
              </a:ext>
            </a:extLst>
          </p:cNvPr>
          <p:cNvSpPr>
            <a:spLocks noGrp="1"/>
          </p:cNvSpPr>
          <p:nvPr>
            <p:ph type="body" sz="quarter" idx="11"/>
          </p:nvPr>
        </p:nvSpPr>
        <p:spPr/>
        <p:txBody>
          <a:bodyPr/>
          <a:lstStyle/>
          <a:p>
            <a:r>
              <a:rPr lang="en-US" dirty="0"/>
              <a:t>OUTLINE</a:t>
            </a:r>
          </a:p>
        </p:txBody>
      </p:sp>
    </p:spTree>
    <p:extLst>
      <p:ext uri="{BB962C8B-B14F-4D97-AF65-F5344CB8AC3E}">
        <p14:creationId xmlns:p14="http://schemas.microsoft.com/office/powerpoint/2010/main" val="17657604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AF4D2-862A-7D39-05CC-9F1A2E1AA92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ACD357E-EB36-DF83-0150-65D4779090C3}"/>
              </a:ext>
            </a:extLst>
          </p:cNvPr>
          <p:cNvSpPr>
            <a:spLocks noGrp="1"/>
          </p:cNvSpPr>
          <p:nvPr>
            <p:ph type="body" sz="quarter" idx="10"/>
          </p:nvPr>
        </p:nvSpPr>
        <p:spPr>
          <a:xfrm>
            <a:off x="337774" y="1620948"/>
            <a:ext cx="9753007" cy="10474104"/>
          </a:xfrm>
        </p:spPr>
        <p:txBody>
          <a:bodyPr/>
          <a:lstStyle/>
          <a:p>
            <a:pPr marL="282575" indent="-282575">
              <a:spcBef>
                <a:spcPts val="1200"/>
              </a:spcBef>
              <a:buFont typeface="Arial" panose="020B0604020202020204" pitchFamily="34" charset="0"/>
              <a:buChar char="•"/>
            </a:pPr>
            <a:r>
              <a:rPr lang="en-US" sz="3600" dirty="0"/>
              <a:t>Advances in both military and commercial diesel engines have resulted in trends toward higher cylinder pressures and temperatures, which are constrained by the strength and temperature limits of the piston material </a:t>
            </a:r>
          </a:p>
          <a:p>
            <a:pPr marL="282575" indent="-282575">
              <a:spcBef>
                <a:spcPts val="1200"/>
              </a:spcBef>
              <a:buFont typeface="Arial" panose="020B0604020202020204" pitchFamily="34" charset="0"/>
              <a:buChar char="•"/>
            </a:pPr>
            <a:r>
              <a:rPr lang="en-US" sz="3600" dirty="0"/>
              <a:t>Piston materials require a good balance of elevated temperature strength, oxidation resistance, and suitable thermal properties </a:t>
            </a:r>
          </a:p>
          <a:p>
            <a:pPr marL="282575" indent="-282575">
              <a:spcBef>
                <a:spcPts val="1200"/>
              </a:spcBef>
              <a:buFont typeface="Arial" panose="020B0604020202020204" pitchFamily="34" charset="0"/>
              <a:buChar char="•"/>
            </a:pPr>
            <a:r>
              <a:rPr lang="en-US" sz="3600" dirty="0"/>
              <a:t>Steel alloys currently used for heavy-duty diesel engine pistons include 4140 and </a:t>
            </a:r>
            <a:r>
              <a:rPr lang="en-US" sz="3600" dirty="0" err="1"/>
              <a:t>microalloyed</a:t>
            </a:r>
            <a:r>
              <a:rPr lang="en-US" sz="3600" dirty="0"/>
              <a:t> steel (MAS)</a:t>
            </a:r>
          </a:p>
          <a:p>
            <a:pPr marL="282575" lvl="2" indent="-282575" defTabSz="576263">
              <a:spcBef>
                <a:spcPts val="1200"/>
              </a:spcBef>
              <a:buFont typeface="Arial" panose="020B0604020202020204" pitchFamily="34" charset="0"/>
              <a:buChar char="•"/>
            </a:pPr>
            <a:r>
              <a:rPr lang="en-US" sz="3600" dirty="0"/>
              <a:t>Deleterious effects of high-temperature oxidation impose an operating temperature limit of 500 to 550 °C for traditional piston alloys</a:t>
            </a:r>
          </a:p>
          <a:p>
            <a:pPr marL="282575" indent="-282575">
              <a:spcBef>
                <a:spcPts val="1200"/>
              </a:spcBef>
              <a:buFont typeface="Arial" panose="020B0604020202020204" pitchFamily="34" charset="0"/>
              <a:buChar char="•"/>
            </a:pPr>
            <a:r>
              <a:rPr lang="en-US" sz="3600" b="1" i="1" u="sng" dirty="0"/>
              <a:t>Transition Objective</a:t>
            </a:r>
            <a:r>
              <a:rPr lang="en-US" sz="3600" i="1" u="sng" dirty="0"/>
              <a:t>:</a:t>
            </a:r>
            <a:r>
              <a:rPr lang="en-US" sz="3600" dirty="0"/>
              <a:t>  Develop a </a:t>
            </a:r>
            <a:r>
              <a:rPr lang="en-US" sz="3600" b="1" i="1" dirty="0"/>
              <a:t>materials solution</a:t>
            </a:r>
            <a:r>
              <a:rPr lang="en-US" sz="3600" dirty="0"/>
              <a:t> for increasing the continuous operating pressures and temperatures of pistons for heavy-duty diesel engines</a:t>
            </a:r>
          </a:p>
          <a:p>
            <a:endParaRPr lang="en-US" sz="3600" dirty="0"/>
          </a:p>
          <a:p>
            <a:endParaRPr lang="en-US" sz="9600" dirty="0"/>
          </a:p>
        </p:txBody>
      </p:sp>
      <p:sp>
        <p:nvSpPr>
          <p:cNvPr id="3" name="Text Placeholder 2">
            <a:extLst>
              <a:ext uri="{FF2B5EF4-FFF2-40B4-BE49-F238E27FC236}">
                <a16:creationId xmlns:a16="http://schemas.microsoft.com/office/drawing/2014/main" id="{1F6144C6-4463-960E-FA5F-2B6E9A04C5FA}"/>
              </a:ext>
            </a:extLst>
          </p:cNvPr>
          <p:cNvSpPr>
            <a:spLocks noGrp="1"/>
          </p:cNvSpPr>
          <p:nvPr>
            <p:ph type="body" sz="quarter" idx="11"/>
          </p:nvPr>
        </p:nvSpPr>
        <p:spPr/>
        <p:txBody>
          <a:bodyPr/>
          <a:lstStyle/>
          <a:p>
            <a:r>
              <a:rPr lang="en-US" dirty="0"/>
              <a:t>Background and Motivation</a:t>
            </a:r>
          </a:p>
        </p:txBody>
      </p:sp>
      <p:grpSp>
        <p:nvGrpSpPr>
          <p:cNvPr id="8" name="Group 7">
            <a:extLst>
              <a:ext uri="{FF2B5EF4-FFF2-40B4-BE49-F238E27FC236}">
                <a16:creationId xmlns:a16="http://schemas.microsoft.com/office/drawing/2014/main" id="{F1B30604-16E0-F472-36FC-16FCB5625B1B}"/>
              </a:ext>
            </a:extLst>
          </p:cNvPr>
          <p:cNvGrpSpPr>
            <a:grpSpLocks noChangeAspect="1"/>
          </p:cNvGrpSpPr>
          <p:nvPr/>
        </p:nvGrpSpPr>
        <p:grpSpPr>
          <a:xfrm>
            <a:off x="10562048" y="1346412"/>
            <a:ext cx="7508453" cy="5260882"/>
            <a:chOff x="4133746" y="1088657"/>
            <a:chExt cx="4353988" cy="3050671"/>
          </a:xfrm>
        </p:grpSpPr>
        <p:pic>
          <p:nvPicPr>
            <p:cNvPr id="9" name="Picture 8">
              <a:extLst>
                <a:ext uri="{FF2B5EF4-FFF2-40B4-BE49-F238E27FC236}">
                  <a16:creationId xmlns:a16="http://schemas.microsoft.com/office/drawing/2014/main" id="{39293CA3-7270-2723-5992-6CEE800EBC1A}"/>
                </a:ext>
              </a:extLst>
            </p:cNvPr>
            <p:cNvPicPr>
              <a:picLocks noChangeAspect="1"/>
            </p:cNvPicPr>
            <p:nvPr/>
          </p:nvPicPr>
          <p:blipFill>
            <a:blip r:embed="rId2">
              <a:clrChange>
                <a:clrFrom>
                  <a:srgbClr val="FFFFFF"/>
                </a:clrFrom>
                <a:clrTo>
                  <a:srgbClr val="FFFFFF">
                    <a:alpha val="0"/>
                  </a:srgbClr>
                </a:clrTo>
              </a:clrChange>
            </a:blip>
            <a:srcRect t="4453"/>
            <a:stretch/>
          </p:blipFill>
          <p:spPr>
            <a:xfrm>
              <a:off x="4204684" y="1095956"/>
              <a:ext cx="4283050" cy="3043372"/>
            </a:xfrm>
            <a:prstGeom prst="rect">
              <a:avLst/>
            </a:prstGeom>
          </p:spPr>
        </p:pic>
        <p:sp>
          <p:nvSpPr>
            <p:cNvPr id="10" name="Rectangle 9">
              <a:extLst>
                <a:ext uri="{FF2B5EF4-FFF2-40B4-BE49-F238E27FC236}">
                  <a16:creationId xmlns:a16="http://schemas.microsoft.com/office/drawing/2014/main" id="{740DAD69-CED9-6176-D15A-CCCF5B6E31C5}"/>
                </a:ext>
              </a:extLst>
            </p:cNvPr>
            <p:cNvSpPr/>
            <p:nvPr/>
          </p:nvSpPr>
          <p:spPr>
            <a:xfrm>
              <a:off x="4133746" y="1088657"/>
              <a:ext cx="355468" cy="303416"/>
            </a:xfrm>
            <a:prstGeom prst="rect">
              <a:avLst/>
            </a:prstGeom>
            <a:solidFill>
              <a:srgbClr val="FFFFFF"/>
            </a:solidFill>
            <a:ln>
              <a:solidFill>
                <a:schemeClr val="bg1"/>
              </a:solidFill>
              <a:miter/>
            </a:ln>
          </p:spPr>
          <p:style>
            <a:lnRef idx="0">
              <a:schemeClr val="accent1"/>
            </a:lnRef>
            <a:fillRef idx="1">
              <a:schemeClr val="accent1"/>
            </a:fillRef>
            <a:effectRef idx="0">
              <a:srgbClr val="000000"/>
            </a:effectRef>
            <a:fontRef idx="minor">
              <a:srgbClr val="FFFFFF"/>
            </a:fontRef>
          </p:style>
          <p:txBody>
            <a:bodyPr rtlCol="0" anchor="ctr"/>
            <a:lstStyle/>
            <a:p>
              <a:pPr algn="ctr">
                <a:lnSpc>
                  <a:spcPct val="95000"/>
                </a:lnSpc>
              </a:pPr>
              <a:endParaRPr lang="en-US" sz="1700"/>
            </a:p>
          </p:txBody>
        </p:sp>
      </p:grpSp>
      <p:sp>
        <p:nvSpPr>
          <p:cNvPr id="16" name="Rectangle 15">
            <a:extLst>
              <a:ext uri="{FF2B5EF4-FFF2-40B4-BE49-F238E27FC236}">
                <a16:creationId xmlns:a16="http://schemas.microsoft.com/office/drawing/2014/main" id="{86C60EAD-853A-1478-8F09-143828004A6F}"/>
              </a:ext>
            </a:extLst>
          </p:cNvPr>
          <p:cNvSpPr/>
          <p:nvPr/>
        </p:nvSpPr>
        <p:spPr>
          <a:xfrm>
            <a:off x="12716224" y="6337340"/>
            <a:ext cx="3687998" cy="338554"/>
          </a:xfrm>
          <a:prstGeom prst="rect">
            <a:avLst/>
          </a:prstGeom>
        </p:spPr>
        <p:txBody>
          <a:bodyPr wrap="square">
            <a:spAutoFit/>
          </a:bodyPr>
          <a:lstStyle/>
          <a:p>
            <a:pPr algn="ctr"/>
            <a:r>
              <a:rPr lang="en-US" sz="1600" dirty="0">
                <a:solidFill>
                  <a:srgbClr val="0000FF"/>
                </a:solidFill>
                <a:latin typeface="Times New Roman" panose="02020603050405020304" pitchFamily="18" charset="0"/>
                <a:cs typeface="Times New Roman" panose="02020603050405020304" pitchFamily="18" charset="0"/>
              </a:rPr>
              <a:t>Pierce et al., Materials &amp; Design, 2022</a:t>
            </a:r>
            <a:endParaRPr lang="en-US" sz="9600" dirty="0">
              <a:solidFill>
                <a:srgbClr val="0000FF"/>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7AE43BD2-551F-D831-EBEF-38BA5C3E6B8F}"/>
              </a:ext>
            </a:extLst>
          </p:cNvPr>
          <p:cNvSpPr/>
          <p:nvPr/>
        </p:nvSpPr>
        <p:spPr>
          <a:xfrm>
            <a:off x="14076099" y="3263561"/>
            <a:ext cx="1560631" cy="707886"/>
          </a:xfrm>
          <a:prstGeom prst="rect">
            <a:avLst/>
          </a:prstGeom>
        </p:spPr>
        <p:txBody>
          <a:bodyPr wrap="square">
            <a:spAutoFit/>
          </a:bodyPr>
          <a:lstStyle/>
          <a:p>
            <a:pPr algn="ctr"/>
            <a:r>
              <a:rPr lang="en-US" sz="2000" b="1" dirty="0">
                <a:solidFill>
                  <a:srgbClr val="FFCC01"/>
                </a:solidFill>
                <a:latin typeface="Times New Roman" panose="02020603050405020304" pitchFamily="18" charset="0"/>
                <a:cs typeface="Times New Roman" panose="02020603050405020304" pitchFamily="18" charset="0"/>
              </a:rPr>
              <a:t>Under Crown</a:t>
            </a:r>
          </a:p>
        </p:txBody>
      </p:sp>
      <p:grpSp>
        <p:nvGrpSpPr>
          <p:cNvPr id="20" name="Group 19">
            <a:extLst>
              <a:ext uri="{FF2B5EF4-FFF2-40B4-BE49-F238E27FC236}">
                <a16:creationId xmlns:a16="http://schemas.microsoft.com/office/drawing/2014/main" id="{294EE7FA-52A3-B236-CDAF-3701143ED287}"/>
              </a:ext>
            </a:extLst>
          </p:cNvPr>
          <p:cNvGrpSpPr>
            <a:grpSpLocks noChangeAspect="1"/>
          </p:cNvGrpSpPr>
          <p:nvPr/>
        </p:nvGrpSpPr>
        <p:grpSpPr>
          <a:xfrm>
            <a:off x="11904584" y="6819901"/>
            <a:ext cx="10816465" cy="5923598"/>
            <a:chOff x="4093918" y="4093636"/>
            <a:chExt cx="4686015" cy="2566279"/>
          </a:xfrm>
        </p:grpSpPr>
        <p:pic>
          <p:nvPicPr>
            <p:cNvPr id="21" name="Picture 20">
              <a:extLst>
                <a:ext uri="{FF2B5EF4-FFF2-40B4-BE49-F238E27FC236}">
                  <a16:creationId xmlns:a16="http://schemas.microsoft.com/office/drawing/2014/main" id="{22B534A1-5416-46D7-A222-BA0FE930031F}"/>
                </a:ext>
              </a:extLst>
            </p:cNvPr>
            <p:cNvPicPr>
              <a:picLocks noChangeAspect="1"/>
            </p:cNvPicPr>
            <p:nvPr/>
          </p:nvPicPr>
          <p:blipFill>
            <a:blip r:embed="rId3"/>
            <a:srcRect l="17257" t="4193" r="16863"/>
            <a:stretch>
              <a:fillRect/>
            </a:stretch>
          </p:blipFill>
          <p:spPr>
            <a:xfrm>
              <a:off x="4093918" y="4093636"/>
              <a:ext cx="2647005" cy="2566279"/>
            </a:xfrm>
            <a:prstGeom prst="rect">
              <a:avLst/>
            </a:prstGeom>
          </p:spPr>
        </p:pic>
        <p:pic>
          <p:nvPicPr>
            <p:cNvPr id="22" name="Picture 21">
              <a:extLst>
                <a:ext uri="{FF2B5EF4-FFF2-40B4-BE49-F238E27FC236}">
                  <a16:creationId xmlns:a16="http://schemas.microsoft.com/office/drawing/2014/main" id="{E79CEAD3-FEBA-B2AD-E14D-76E384582D06}"/>
                </a:ext>
              </a:extLst>
            </p:cNvPr>
            <p:cNvPicPr>
              <a:picLocks noChangeAspect="1"/>
            </p:cNvPicPr>
            <p:nvPr/>
          </p:nvPicPr>
          <p:blipFill>
            <a:blip r:embed="rId4"/>
            <a:srcRect l="24929" t="14717" r="23910" b="21847"/>
            <a:stretch/>
          </p:blipFill>
          <p:spPr>
            <a:xfrm>
              <a:off x="6521676" y="4671736"/>
              <a:ext cx="2258257" cy="1866688"/>
            </a:xfrm>
            <a:prstGeom prst="rect">
              <a:avLst/>
            </a:prstGeom>
            <a:ln>
              <a:solidFill>
                <a:schemeClr val="tx1"/>
              </a:solidFill>
            </a:ln>
          </p:spPr>
        </p:pic>
        <p:cxnSp>
          <p:nvCxnSpPr>
            <p:cNvPr id="23" name="Straight Connector 22">
              <a:extLst>
                <a:ext uri="{FF2B5EF4-FFF2-40B4-BE49-F238E27FC236}">
                  <a16:creationId xmlns:a16="http://schemas.microsoft.com/office/drawing/2014/main" id="{E4C38174-AE24-2AE2-B4E8-C5E07A4DB7FC}"/>
                </a:ext>
              </a:extLst>
            </p:cNvPr>
            <p:cNvCxnSpPr>
              <a:cxnSpLocks/>
            </p:cNvCxnSpPr>
            <p:nvPr/>
          </p:nvCxnSpPr>
          <p:spPr>
            <a:xfrm>
              <a:off x="5244420" y="4671735"/>
              <a:ext cx="1297594" cy="1852456"/>
            </a:xfrm>
            <a:prstGeom prst="line">
              <a:avLst/>
            </a:prstGeom>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5C3F95D-480B-7E8D-3B3A-6716126AD2A8}"/>
                </a:ext>
              </a:extLst>
            </p:cNvPr>
            <p:cNvCxnSpPr>
              <a:cxnSpLocks/>
            </p:cNvCxnSpPr>
            <p:nvPr/>
          </p:nvCxnSpPr>
          <p:spPr>
            <a:xfrm>
              <a:off x="5244420" y="4671736"/>
              <a:ext cx="1277255" cy="0"/>
            </a:xfrm>
            <a:prstGeom prst="line">
              <a:avLst/>
            </a:prstGeom>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8788241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617CC6-5983-DCF3-0A56-C364159C76C0}"/>
              </a:ext>
            </a:extLst>
          </p:cNvPr>
          <p:cNvSpPr>
            <a:spLocks noGrp="1"/>
          </p:cNvSpPr>
          <p:nvPr>
            <p:ph type="body" sz="quarter" idx="11"/>
          </p:nvPr>
        </p:nvSpPr>
        <p:spPr>
          <a:xfrm>
            <a:off x="1981199" y="238931"/>
            <a:ext cx="15037837" cy="1857155"/>
          </a:xfrm>
        </p:spPr>
        <p:txBody>
          <a:bodyPr/>
          <a:lstStyle/>
          <a:p>
            <a:r>
              <a:rPr lang="en-US" dirty="0"/>
              <a:t>Background – Why Alloy 422?</a:t>
            </a:r>
          </a:p>
        </p:txBody>
      </p:sp>
      <p:grpSp>
        <p:nvGrpSpPr>
          <p:cNvPr id="5" name="Group 4">
            <a:extLst>
              <a:ext uri="{FF2B5EF4-FFF2-40B4-BE49-F238E27FC236}">
                <a16:creationId xmlns:a16="http://schemas.microsoft.com/office/drawing/2014/main" id="{A5A05D56-5BE3-6A69-5CEC-CA862FEFD41E}"/>
              </a:ext>
            </a:extLst>
          </p:cNvPr>
          <p:cNvGrpSpPr>
            <a:grpSpLocks noChangeAspect="1"/>
          </p:cNvGrpSpPr>
          <p:nvPr/>
        </p:nvGrpSpPr>
        <p:grpSpPr>
          <a:xfrm>
            <a:off x="8261917" y="1853224"/>
            <a:ext cx="8326017" cy="7121077"/>
            <a:chOff x="8694563" y="3863826"/>
            <a:chExt cx="3217006" cy="2702540"/>
          </a:xfrm>
        </p:grpSpPr>
        <p:pic>
          <p:nvPicPr>
            <p:cNvPr id="6" name="Picture 5">
              <a:extLst>
                <a:ext uri="{FF2B5EF4-FFF2-40B4-BE49-F238E27FC236}">
                  <a16:creationId xmlns:a16="http://schemas.microsoft.com/office/drawing/2014/main" id="{643EF039-23B2-A21B-B1E4-C8AA5AADF2C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94563" y="3863826"/>
              <a:ext cx="3217006" cy="2702540"/>
            </a:xfrm>
            <a:prstGeom prst="rect">
              <a:avLst/>
            </a:prstGeom>
            <a:noFill/>
            <a:ln>
              <a:noFill/>
            </a:ln>
          </p:spPr>
        </p:pic>
        <p:sp>
          <p:nvSpPr>
            <p:cNvPr id="7" name="Rectangle 6">
              <a:extLst>
                <a:ext uri="{FF2B5EF4-FFF2-40B4-BE49-F238E27FC236}">
                  <a16:creationId xmlns:a16="http://schemas.microsoft.com/office/drawing/2014/main" id="{C9E3F812-C0D2-A68B-D8CB-71EE8EEA1735}"/>
                </a:ext>
              </a:extLst>
            </p:cNvPr>
            <p:cNvSpPr/>
            <p:nvPr/>
          </p:nvSpPr>
          <p:spPr>
            <a:xfrm>
              <a:off x="10108576" y="5993868"/>
              <a:ext cx="1678742" cy="215444"/>
            </a:xfrm>
            <a:prstGeom prst="rect">
              <a:avLst/>
            </a:prstGeom>
          </p:spPr>
          <p:txBody>
            <a:bodyPr wrap="square">
              <a:spAutoFit/>
            </a:bodyPr>
            <a:lstStyle/>
            <a:p>
              <a:pPr algn="ctr"/>
              <a:r>
                <a:rPr lang="en-US" sz="800" dirty="0">
                  <a:solidFill>
                    <a:srgbClr val="0000FF"/>
                  </a:solidFill>
                  <a:latin typeface="Times New Roman" panose="02020603050405020304" pitchFamily="18" charset="0"/>
                  <a:cs typeface="Times New Roman" panose="02020603050405020304" pitchFamily="18" charset="0"/>
                </a:rPr>
                <a:t>Gingrich et al., SAE 2022-01-0599</a:t>
              </a:r>
              <a:endParaRPr lang="en-US" dirty="0">
                <a:solidFill>
                  <a:srgbClr val="0000FF"/>
                </a:solidFill>
                <a:latin typeface="Times New Roman" panose="02020603050405020304" pitchFamily="18"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5106E65C-3A08-7627-BB23-DB33781C6A82}"/>
              </a:ext>
            </a:extLst>
          </p:cNvPr>
          <p:cNvGrpSpPr>
            <a:grpSpLocks noChangeAspect="1"/>
          </p:cNvGrpSpPr>
          <p:nvPr/>
        </p:nvGrpSpPr>
        <p:grpSpPr>
          <a:xfrm>
            <a:off x="16407622" y="1853223"/>
            <a:ext cx="7799741" cy="6904075"/>
            <a:chOff x="8586918" y="934707"/>
            <a:chExt cx="3200400" cy="2832889"/>
          </a:xfrm>
        </p:grpSpPr>
        <p:grpSp>
          <p:nvGrpSpPr>
            <p:cNvPr id="12" name="Group 11">
              <a:extLst>
                <a:ext uri="{FF2B5EF4-FFF2-40B4-BE49-F238E27FC236}">
                  <a16:creationId xmlns:a16="http://schemas.microsoft.com/office/drawing/2014/main" id="{4CB498CC-EADA-F0DA-C717-3749479AE01A}"/>
                </a:ext>
              </a:extLst>
            </p:cNvPr>
            <p:cNvGrpSpPr/>
            <p:nvPr/>
          </p:nvGrpSpPr>
          <p:grpSpPr>
            <a:xfrm>
              <a:off x="8586918" y="956743"/>
              <a:ext cx="3200400" cy="2810853"/>
              <a:chOff x="8586918" y="956743"/>
              <a:chExt cx="3200400" cy="2810853"/>
            </a:xfrm>
          </p:grpSpPr>
          <p:pic>
            <p:nvPicPr>
              <p:cNvPr id="14" name="Picture 13">
                <a:extLst>
                  <a:ext uri="{FF2B5EF4-FFF2-40B4-BE49-F238E27FC236}">
                    <a16:creationId xmlns:a16="http://schemas.microsoft.com/office/drawing/2014/main" id="{8A34416F-DF2C-A9EF-6908-7608B11C9DE2}"/>
                  </a:ext>
                </a:extLst>
              </p:cNvPr>
              <p:cNvPicPr>
                <a:picLocks noChangeAspect="1"/>
              </p:cNvPicPr>
              <p:nvPr/>
            </p:nvPicPr>
            <p:blipFill>
              <a:blip r:embed="rId3" cstate="print">
                <a:extLst>
                  <a:ext uri="{28A0092B-C50C-407E-A947-70E740481C1C}">
                    <a14:useLocalDpi xmlns:a14="http://schemas.microsoft.com/office/drawing/2010/main" val="0"/>
                  </a:ext>
                </a:extLst>
              </a:blip>
              <a:srcRect b="53488"/>
              <a:stretch/>
            </p:blipFill>
            <p:spPr bwMode="auto">
              <a:xfrm>
                <a:off x="8586918" y="956743"/>
                <a:ext cx="3200400" cy="2810853"/>
              </a:xfrm>
              <a:prstGeom prst="rect">
                <a:avLst/>
              </a:prstGeom>
              <a:noFill/>
              <a:ln>
                <a:noFill/>
              </a:ln>
            </p:spPr>
          </p:pic>
          <p:sp>
            <p:nvSpPr>
              <p:cNvPr id="15" name="Rectangle 14">
                <a:extLst>
                  <a:ext uri="{FF2B5EF4-FFF2-40B4-BE49-F238E27FC236}">
                    <a16:creationId xmlns:a16="http://schemas.microsoft.com/office/drawing/2014/main" id="{A9757AF6-2C84-A297-8E52-85EFCB14218E}"/>
                  </a:ext>
                </a:extLst>
              </p:cNvPr>
              <p:cNvSpPr/>
              <p:nvPr/>
            </p:nvSpPr>
            <p:spPr>
              <a:xfrm>
                <a:off x="9982568" y="1731191"/>
                <a:ext cx="1678742" cy="215444"/>
              </a:xfrm>
              <a:prstGeom prst="rect">
                <a:avLst/>
              </a:prstGeom>
            </p:spPr>
            <p:txBody>
              <a:bodyPr wrap="square">
                <a:spAutoFit/>
              </a:bodyPr>
              <a:lstStyle/>
              <a:p>
                <a:pPr algn="ctr"/>
                <a:r>
                  <a:rPr lang="en-US" sz="800">
                    <a:solidFill>
                      <a:srgbClr val="0000FF"/>
                    </a:solidFill>
                    <a:latin typeface="Times New Roman" panose="02020603050405020304" pitchFamily="18" charset="0"/>
                    <a:cs typeface="Times New Roman" panose="02020603050405020304" pitchFamily="18" charset="0"/>
                  </a:rPr>
                  <a:t>Gingrich et al., SAE 2022-01-0599</a:t>
                </a:r>
                <a:endParaRPr lang="en-US">
                  <a:solidFill>
                    <a:srgbClr val="0000FF"/>
                  </a:solidFill>
                  <a:latin typeface="Times New Roman" panose="02020603050405020304" pitchFamily="18" charset="0"/>
                  <a:cs typeface="Times New Roman" panose="02020603050405020304" pitchFamily="18" charset="0"/>
                </a:endParaRPr>
              </a:p>
            </p:txBody>
          </p:sp>
        </p:grpSp>
        <p:sp>
          <p:nvSpPr>
            <p:cNvPr id="13" name="Rectangle 12">
              <a:extLst>
                <a:ext uri="{FF2B5EF4-FFF2-40B4-BE49-F238E27FC236}">
                  <a16:creationId xmlns:a16="http://schemas.microsoft.com/office/drawing/2014/main" id="{4037A7D8-80EF-2982-4822-F6622B4B1B85}"/>
                </a:ext>
              </a:extLst>
            </p:cNvPr>
            <p:cNvSpPr/>
            <p:nvPr/>
          </p:nvSpPr>
          <p:spPr>
            <a:xfrm>
              <a:off x="8595364" y="934707"/>
              <a:ext cx="355468" cy="303416"/>
            </a:xfrm>
            <a:prstGeom prst="rect">
              <a:avLst/>
            </a:prstGeom>
            <a:solidFill>
              <a:srgbClr val="FFFFFF"/>
            </a:solidFill>
            <a:ln>
              <a:solidFill>
                <a:schemeClr val="bg1"/>
              </a:solidFill>
              <a:miter/>
            </a:ln>
          </p:spPr>
          <p:style>
            <a:lnRef idx="0">
              <a:schemeClr val="accent1"/>
            </a:lnRef>
            <a:fillRef idx="1">
              <a:schemeClr val="accent1"/>
            </a:fillRef>
            <a:effectRef idx="0">
              <a:srgbClr val="000000"/>
            </a:effectRef>
            <a:fontRef idx="minor">
              <a:srgbClr val="FFFFFF"/>
            </a:fontRef>
          </p:style>
          <p:txBody>
            <a:bodyPr rtlCol="0" anchor="ctr"/>
            <a:lstStyle/>
            <a:p>
              <a:pPr algn="ctr">
                <a:lnSpc>
                  <a:spcPct val="95000"/>
                </a:lnSpc>
              </a:pPr>
              <a:endParaRPr lang="en-US" sz="1700"/>
            </a:p>
          </p:txBody>
        </p:sp>
      </p:grpSp>
      <p:cxnSp>
        <p:nvCxnSpPr>
          <p:cNvPr id="18" name="Straight Arrow Connector 17">
            <a:extLst>
              <a:ext uri="{FF2B5EF4-FFF2-40B4-BE49-F238E27FC236}">
                <a16:creationId xmlns:a16="http://schemas.microsoft.com/office/drawing/2014/main" id="{F0FD4A26-AEC4-44D9-2D9C-5471775605FA}"/>
              </a:ext>
            </a:extLst>
          </p:cNvPr>
          <p:cNvCxnSpPr>
            <a:cxnSpLocks/>
          </p:cNvCxnSpPr>
          <p:nvPr/>
        </p:nvCxnSpPr>
        <p:spPr>
          <a:xfrm>
            <a:off x="15676719" y="5020818"/>
            <a:ext cx="0" cy="2181942"/>
          </a:xfrm>
          <a:prstGeom prst="straightConnector1">
            <a:avLst/>
          </a:prstGeom>
          <a:ln w="76200" cap="flat">
            <a:solidFill>
              <a:srgbClr val="FF0000"/>
            </a:solidFill>
            <a:miter/>
            <a:tailEnd type="triangle"/>
          </a:ln>
        </p:spPr>
        <p:style>
          <a:lnRef idx="1">
            <a:schemeClr val="accent1"/>
          </a:lnRef>
          <a:fillRef idx="0">
            <a:schemeClr val="accent1"/>
          </a:fillRef>
          <a:effectRef idx="0">
            <a:srgbClr val="000000"/>
          </a:effectRef>
          <a:fontRef idx="minor">
            <a:srgbClr val="FFFFFF"/>
          </a:fontRef>
        </p:style>
      </p:cxnSp>
      <p:sp>
        <p:nvSpPr>
          <p:cNvPr id="19" name="TextBox 18">
            <a:extLst>
              <a:ext uri="{FF2B5EF4-FFF2-40B4-BE49-F238E27FC236}">
                <a16:creationId xmlns:a16="http://schemas.microsoft.com/office/drawing/2014/main" id="{D8793CBF-A420-72EE-F589-1FF0AADA9D34}"/>
              </a:ext>
            </a:extLst>
          </p:cNvPr>
          <p:cNvSpPr txBox="1"/>
          <p:nvPr/>
        </p:nvSpPr>
        <p:spPr>
          <a:xfrm>
            <a:off x="12312594" y="3663223"/>
            <a:ext cx="4063022" cy="587658"/>
          </a:xfrm>
          <a:prstGeom prst="rect">
            <a:avLst/>
          </a:prstGeom>
          <a:solidFill>
            <a:schemeClr val="bg1"/>
          </a:solidFill>
          <a:ln>
            <a:solidFill>
              <a:srgbClr val="FF0000"/>
            </a:solidFill>
          </a:ln>
        </p:spPr>
        <p:txBody>
          <a:bodyPr wrap="square" lIns="0" tIns="0" rIns="0" bIns="0" rtlCol="0" anchor="ctr">
            <a:noAutofit/>
          </a:bodyPr>
          <a:lstStyle/>
          <a:p>
            <a:pPr algn="ctr">
              <a:lnSpc>
                <a:spcPct val="95000"/>
              </a:lnSpc>
              <a:spcBef>
                <a:spcPts val="1000"/>
              </a:spcBef>
              <a:buSzPct val="100000"/>
            </a:pPr>
            <a:r>
              <a:rPr lang="en-US" sz="2800" dirty="0">
                <a:solidFill>
                  <a:srgbClr val="FF0000"/>
                </a:solidFill>
              </a:rPr>
              <a:t>Decrease in Conductivity</a:t>
            </a:r>
          </a:p>
        </p:txBody>
      </p:sp>
      <p:grpSp>
        <p:nvGrpSpPr>
          <p:cNvPr id="4" name="Group 3">
            <a:extLst>
              <a:ext uri="{FF2B5EF4-FFF2-40B4-BE49-F238E27FC236}">
                <a16:creationId xmlns:a16="http://schemas.microsoft.com/office/drawing/2014/main" id="{3F6196DA-3534-626E-DD76-BC3DFF0987E2}"/>
              </a:ext>
            </a:extLst>
          </p:cNvPr>
          <p:cNvGrpSpPr>
            <a:grpSpLocks noChangeAspect="1"/>
          </p:cNvGrpSpPr>
          <p:nvPr/>
        </p:nvGrpSpPr>
        <p:grpSpPr>
          <a:xfrm>
            <a:off x="130684" y="1853224"/>
            <a:ext cx="7729528" cy="7455512"/>
            <a:chOff x="8339623" y="-104396"/>
            <a:chExt cx="3818452" cy="3700981"/>
          </a:xfrm>
        </p:grpSpPr>
        <p:pic>
          <p:nvPicPr>
            <p:cNvPr id="8" name="Picture 7" descr="Chart&#10;&#10;AI-generated content may be incorrect.">
              <a:extLst>
                <a:ext uri="{FF2B5EF4-FFF2-40B4-BE49-F238E27FC236}">
                  <a16:creationId xmlns:a16="http://schemas.microsoft.com/office/drawing/2014/main" id="{CAEBE895-0997-E199-916D-6C40582B46D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365071" y="-104396"/>
              <a:ext cx="3793004" cy="3433085"/>
            </a:xfrm>
            <a:prstGeom prst="rect">
              <a:avLst/>
            </a:prstGeom>
          </p:spPr>
        </p:pic>
        <p:sp>
          <p:nvSpPr>
            <p:cNvPr id="9" name="Rectangle 8">
              <a:extLst>
                <a:ext uri="{FF2B5EF4-FFF2-40B4-BE49-F238E27FC236}">
                  <a16:creationId xmlns:a16="http://schemas.microsoft.com/office/drawing/2014/main" id="{2FE784D5-6957-F7B9-ABBA-11341BD74607}"/>
                </a:ext>
              </a:extLst>
            </p:cNvPr>
            <p:cNvSpPr/>
            <p:nvPr/>
          </p:nvSpPr>
          <p:spPr>
            <a:xfrm>
              <a:off x="8339623" y="3413245"/>
              <a:ext cx="1828339" cy="183340"/>
            </a:xfrm>
            <a:prstGeom prst="rect">
              <a:avLst/>
            </a:prstGeom>
          </p:spPr>
          <p:txBody>
            <a:bodyPr wrap="square">
              <a:spAutoFit/>
            </a:bodyPr>
            <a:lstStyle/>
            <a:p>
              <a:pPr algn="ctr"/>
              <a:r>
                <a:rPr lang="en-US" sz="1800" dirty="0">
                  <a:solidFill>
                    <a:srgbClr val="0000FF"/>
                  </a:solidFill>
                  <a:latin typeface="Times New Roman" panose="02020603050405020304" pitchFamily="18" charset="0"/>
                  <a:cs typeface="Times New Roman" panose="02020603050405020304" pitchFamily="18" charset="0"/>
                </a:rPr>
                <a:t>Gingrich et al., SAE 2022-01-0599</a:t>
              </a:r>
              <a:endParaRPr lang="en-US" sz="11500" dirty="0">
                <a:solidFill>
                  <a:srgbClr val="0000FF"/>
                </a:solidFill>
                <a:latin typeface="Times New Roman" panose="02020603050405020304" pitchFamily="18" charset="0"/>
                <a:cs typeface="Times New Roman" panose="02020603050405020304" pitchFamily="18" charset="0"/>
              </a:endParaRPr>
            </a:p>
          </p:txBody>
        </p:sp>
      </p:grpSp>
      <p:sp>
        <p:nvSpPr>
          <p:cNvPr id="16" name="Oval 15">
            <a:extLst>
              <a:ext uri="{FF2B5EF4-FFF2-40B4-BE49-F238E27FC236}">
                <a16:creationId xmlns:a16="http://schemas.microsoft.com/office/drawing/2014/main" id="{92CFD125-E1C2-0FFD-4600-45F7ED8D85B2}"/>
              </a:ext>
            </a:extLst>
          </p:cNvPr>
          <p:cNvSpPr/>
          <p:nvPr/>
        </p:nvSpPr>
        <p:spPr>
          <a:xfrm>
            <a:off x="5985605" y="7465793"/>
            <a:ext cx="713329" cy="653205"/>
          </a:xfrm>
          <a:prstGeom prst="ellipse">
            <a:avLst/>
          </a:prstGeom>
          <a:noFill/>
          <a:ln w="76200">
            <a:solidFill>
              <a:srgbClr val="FF0000"/>
            </a:solidFill>
            <a:miter/>
          </a:ln>
        </p:spPr>
        <p:style>
          <a:lnRef idx="0">
            <a:schemeClr val="accent1"/>
          </a:lnRef>
          <a:fillRef idx="1">
            <a:schemeClr val="accent1"/>
          </a:fillRef>
          <a:effectRef idx="0">
            <a:srgbClr val="000000"/>
          </a:effectRef>
          <a:fontRef idx="minor">
            <a:srgbClr val="FFFFFF"/>
          </a:fontRef>
        </p:style>
        <p:txBody>
          <a:bodyPr rtlCol="0" anchor="ctr"/>
          <a:lstStyle/>
          <a:p>
            <a:pPr algn="ctr">
              <a:lnSpc>
                <a:spcPct val="95000"/>
              </a:lnSpc>
            </a:pPr>
            <a:endParaRPr lang="en-US" sz="1700"/>
          </a:p>
        </p:txBody>
      </p:sp>
      <p:sp>
        <p:nvSpPr>
          <p:cNvPr id="17" name="TextBox 16">
            <a:extLst>
              <a:ext uri="{FF2B5EF4-FFF2-40B4-BE49-F238E27FC236}">
                <a16:creationId xmlns:a16="http://schemas.microsoft.com/office/drawing/2014/main" id="{10E1A6FB-66F3-D493-09C4-2522CDB1B7F7}"/>
              </a:ext>
            </a:extLst>
          </p:cNvPr>
          <p:cNvSpPr txBox="1"/>
          <p:nvPr/>
        </p:nvSpPr>
        <p:spPr>
          <a:xfrm>
            <a:off x="6262619" y="5131955"/>
            <a:ext cx="2042598" cy="1448735"/>
          </a:xfrm>
          <a:prstGeom prst="rect">
            <a:avLst/>
          </a:prstGeom>
          <a:solidFill>
            <a:schemeClr val="bg1"/>
          </a:solidFill>
          <a:ln>
            <a:solidFill>
              <a:srgbClr val="FF0000"/>
            </a:solidFill>
          </a:ln>
        </p:spPr>
        <p:txBody>
          <a:bodyPr wrap="square" lIns="0" tIns="0" rIns="0" bIns="0" rtlCol="0" anchor="ctr">
            <a:noAutofit/>
          </a:bodyPr>
          <a:lstStyle/>
          <a:p>
            <a:pPr algn="ctr">
              <a:lnSpc>
                <a:spcPct val="95000"/>
              </a:lnSpc>
              <a:spcBef>
                <a:spcPts val="1000"/>
              </a:spcBef>
              <a:buSzPct val="100000"/>
            </a:pPr>
            <a:r>
              <a:rPr lang="en-US" sz="2800" dirty="0">
                <a:solidFill>
                  <a:srgbClr val="FF0000"/>
                </a:solidFill>
              </a:rPr>
              <a:t>422 shows no oxidation up to 700°C</a:t>
            </a:r>
          </a:p>
        </p:txBody>
      </p:sp>
      <p:grpSp>
        <p:nvGrpSpPr>
          <p:cNvPr id="20" name="Group 19">
            <a:extLst>
              <a:ext uri="{FF2B5EF4-FFF2-40B4-BE49-F238E27FC236}">
                <a16:creationId xmlns:a16="http://schemas.microsoft.com/office/drawing/2014/main" id="{5DF9815A-B4D5-2690-231C-1ADACC0DA6AA}"/>
              </a:ext>
            </a:extLst>
          </p:cNvPr>
          <p:cNvGrpSpPr/>
          <p:nvPr/>
        </p:nvGrpSpPr>
        <p:grpSpPr>
          <a:xfrm>
            <a:off x="4424865" y="9713646"/>
            <a:ext cx="20452702" cy="2745595"/>
            <a:chOff x="3267510" y="3964418"/>
            <a:chExt cx="9540617" cy="1547237"/>
          </a:xfrm>
        </p:grpSpPr>
        <p:graphicFrame>
          <p:nvGraphicFramePr>
            <p:cNvPr id="21" name="Content Placeholder 3">
              <a:extLst>
                <a:ext uri="{FF2B5EF4-FFF2-40B4-BE49-F238E27FC236}">
                  <a16:creationId xmlns:a16="http://schemas.microsoft.com/office/drawing/2014/main" id="{0A7B42F9-2338-4A38-0299-3B39FC2DA196}"/>
                </a:ext>
              </a:extLst>
            </p:cNvPr>
            <p:cNvGraphicFramePr>
              <a:graphicFrameLocks/>
            </p:cNvGraphicFramePr>
            <p:nvPr>
              <p:extLst>
                <p:ext uri="{D42A27DB-BD31-4B8C-83A1-F6EECF244321}">
                  <p14:modId xmlns:p14="http://schemas.microsoft.com/office/powerpoint/2010/main" val="3039393332"/>
                </p:ext>
              </p:extLst>
            </p:nvPr>
          </p:nvGraphicFramePr>
          <p:xfrm>
            <a:off x="3267510" y="4206239"/>
            <a:ext cx="9201871" cy="1305416"/>
          </p:xfrm>
          <a:graphic>
            <a:graphicData uri="http://schemas.openxmlformats.org/drawingml/2006/table">
              <a:tbl>
                <a:tblPr firstRow="1" firstCol="1" bandRow="1">
                  <a:tableStyleId>{7E9639D4-E3E2-4D34-9284-5A2195B3D0D7}</a:tableStyleId>
                </a:tblPr>
                <a:tblGrid>
                  <a:gridCol w="4080498">
                    <a:extLst>
                      <a:ext uri="{9D8B030D-6E8A-4147-A177-3AD203B41FA5}">
                        <a16:colId xmlns:a16="http://schemas.microsoft.com/office/drawing/2014/main" val="3404859702"/>
                      </a:ext>
                    </a:extLst>
                  </a:gridCol>
                  <a:gridCol w="1326003">
                    <a:extLst>
                      <a:ext uri="{9D8B030D-6E8A-4147-A177-3AD203B41FA5}">
                        <a16:colId xmlns:a16="http://schemas.microsoft.com/office/drawing/2014/main" val="1395889069"/>
                      </a:ext>
                    </a:extLst>
                  </a:gridCol>
                  <a:gridCol w="1176532">
                    <a:extLst>
                      <a:ext uri="{9D8B030D-6E8A-4147-A177-3AD203B41FA5}">
                        <a16:colId xmlns:a16="http://schemas.microsoft.com/office/drawing/2014/main" val="3087206811"/>
                      </a:ext>
                    </a:extLst>
                  </a:gridCol>
                  <a:gridCol w="953283">
                    <a:extLst>
                      <a:ext uri="{9D8B030D-6E8A-4147-A177-3AD203B41FA5}">
                        <a16:colId xmlns:a16="http://schemas.microsoft.com/office/drawing/2014/main" val="2919279025"/>
                      </a:ext>
                    </a:extLst>
                  </a:gridCol>
                  <a:gridCol w="953283">
                    <a:extLst>
                      <a:ext uri="{9D8B030D-6E8A-4147-A177-3AD203B41FA5}">
                        <a16:colId xmlns:a16="http://schemas.microsoft.com/office/drawing/2014/main" val="4191326561"/>
                      </a:ext>
                    </a:extLst>
                  </a:gridCol>
                  <a:gridCol w="953283">
                    <a:extLst>
                      <a:ext uri="{9D8B030D-6E8A-4147-A177-3AD203B41FA5}">
                        <a16:colId xmlns:a16="http://schemas.microsoft.com/office/drawing/2014/main" val="4083815364"/>
                      </a:ext>
                    </a:extLst>
                  </a:gridCol>
                  <a:gridCol w="1176532">
                    <a:extLst>
                      <a:ext uri="{9D8B030D-6E8A-4147-A177-3AD203B41FA5}">
                        <a16:colId xmlns:a16="http://schemas.microsoft.com/office/drawing/2014/main" val="2437624049"/>
                      </a:ext>
                    </a:extLst>
                  </a:gridCol>
                  <a:gridCol w="1176532">
                    <a:extLst>
                      <a:ext uri="{9D8B030D-6E8A-4147-A177-3AD203B41FA5}">
                        <a16:colId xmlns:a16="http://schemas.microsoft.com/office/drawing/2014/main" val="176885772"/>
                      </a:ext>
                    </a:extLst>
                  </a:gridCol>
                  <a:gridCol w="1176532">
                    <a:extLst>
                      <a:ext uri="{9D8B030D-6E8A-4147-A177-3AD203B41FA5}">
                        <a16:colId xmlns:a16="http://schemas.microsoft.com/office/drawing/2014/main" val="2997668453"/>
                      </a:ext>
                    </a:extLst>
                  </a:gridCol>
                  <a:gridCol w="1410580">
                    <a:extLst>
                      <a:ext uri="{9D8B030D-6E8A-4147-A177-3AD203B41FA5}">
                        <a16:colId xmlns:a16="http://schemas.microsoft.com/office/drawing/2014/main" val="3051639191"/>
                      </a:ext>
                    </a:extLst>
                  </a:gridCol>
                  <a:gridCol w="1633826">
                    <a:extLst>
                      <a:ext uri="{9D8B030D-6E8A-4147-A177-3AD203B41FA5}">
                        <a16:colId xmlns:a16="http://schemas.microsoft.com/office/drawing/2014/main" val="362303914"/>
                      </a:ext>
                    </a:extLst>
                  </a:gridCol>
                  <a:gridCol w="1410580">
                    <a:extLst>
                      <a:ext uri="{9D8B030D-6E8A-4147-A177-3AD203B41FA5}">
                        <a16:colId xmlns:a16="http://schemas.microsoft.com/office/drawing/2014/main" val="3357098285"/>
                      </a:ext>
                    </a:extLst>
                  </a:gridCol>
                  <a:gridCol w="1410580">
                    <a:extLst>
                      <a:ext uri="{9D8B030D-6E8A-4147-A177-3AD203B41FA5}">
                        <a16:colId xmlns:a16="http://schemas.microsoft.com/office/drawing/2014/main" val="2948071633"/>
                      </a:ext>
                    </a:extLst>
                  </a:gridCol>
                  <a:gridCol w="888471">
                    <a:extLst>
                      <a:ext uri="{9D8B030D-6E8A-4147-A177-3AD203B41FA5}">
                        <a16:colId xmlns:a16="http://schemas.microsoft.com/office/drawing/2014/main" val="3905180469"/>
                      </a:ext>
                    </a:extLst>
                  </a:gridCol>
                </a:tblGrid>
                <a:tr h="548640">
                  <a:tc>
                    <a:txBody>
                      <a:bodyPr/>
                      <a:lstStyle/>
                      <a:p>
                        <a:pPr marL="0" marR="0" algn="ctr">
                          <a:spcBef>
                            <a:spcPts val="0"/>
                          </a:spcBef>
                          <a:spcAft>
                            <a:spcPts val="0"/>
                          </a:spcAft>
                        </a:pPr>
                        <a:r>
                          <a:rPr lang="en-US" sz="4400" dirty="0">
                            <a:effectLst/>
                          </a:rPr>
                          <a:t>Element</a:t>
                        </a:r>
                        <a:endParaRPr lang="en-US" sz="4800" dirty="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dirty="0">
                            <a:effectLst/>
                          </a:rPr>
                          <a:t>Ni</a:t>
                        </a:r>
                        <a:endParaRPr lang="en-US" sz="4800" dirty="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Mn</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C</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Cr</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dirty="0">
                            <a:effectLst/>
                          </a:rPr>
                          <a:t>Si</a:t>
                        </a:r>
                        <a:endParaRPr lang="en-US" sz="4800" dirty="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V</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Mo</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Cu</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W</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dirty="0">
                            <a:effectLst/>
                          </a:rPr>
                          <a:t>S</a:t>
                        </a:r>
                        <a:endParaRPr lang="en-US" sz="4800" dirty="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P</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a:effectLst/>
                          </a:rPr>
                          <a:t>Nb</a:t>
                        </a:r>
                        <a:endParaRPr lang="en-US" sz="4800">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4400" dirty="0">
                            <a:effectLst/>
                          </a:rPr>
                          <a:t>Fe</a:t>
                        </a:r>
                        <a:endParaRPr lang="en-US" sz="4800" dirty="0">
                          <a:effectLst/>
                          <a:latin typeface="Times New Roman" panose="02020603050405020304" pitchFamily="18" charset="0"/>
                          <a:ea typeface="Times New Roman" panose="02020603050405020304" pitchFamily="18" charset="0"/>
                        </a:endParaRPr>
                      </a:p>
                    </a:txBody>
                    <a:tcPr marL="15673" marR="15673" marT="0" marB="0" anchor="ctr"/>
                  </a:tc>
                  <a:extLst>
                    <a:ext uri="{0D108BD9-81ED-4DB2-BD59-A6C34878D82A}">
                      <a16:rowId xmlns:a16="http://schemas.microsoft.com/office/drawing/2014/main" val="295815702"/>
                    </a:ext>
                  </a:extLst>
                </a:tr>
                <a:tr h="548640">
                  <a:tc>
                    <a:txBody>
                      <a:bodyPr/>
                      <a:lstStyle/>
                      <a:p>
                        <a:pPr marL="0" marR="0" algn="ctr">
                          <a:spcBef>
                            <a:spcPts val="0"/>
                          </a:spcBef>
                          <a:spcAft>
                            <a:spcPts val="0"/>
                          </a:spcAft>
                        </a:pPr>
                        <a:r>
                          <a:rPr lang="en-US" sz="3200" dirty="0">
                            <a:solidFill>
                              <a:schemeClr val="tx1"/>
                            </a:solidFill>
                            <a:effectLst/>
                          </a:rPr>
                          <a:t>MAS</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0.04</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dirty="0">
                            <a:solidFill>
                              <a:schemeClr val="tx1"/>
                            </a:solidFill>
                            <a:effectLst/>
                          </a:rPr>
                          <a:t>1.4</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0.41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0.15</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0.52</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0.09</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0.036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0.082</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0.045</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0.013</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dirty="0">
                            <a:solidFill>
                              <a:schemeClr val="tx1"/>
                            </a:solidFill>
                            <a:effectLst/>
                          </a:rPr>
                          <a:t>&lt;0.002</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Bal.</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extLst>
                    <a:ext uri="{0D108BD9-81ED-4DB2-BD59-A6C34878D82A}">
                      <a16:rowId xmlns:a16="http://schemas.microsoft.com/office/drawing/2014/main" val="1400124779"/>
                    </a:ext>
                  </a:extLst>
                </a:tr>
                <a:tr h="548640">
                  <a:tc>
                    <a:txBody>
                      <a:bodyPr/>
                      <a:lstStyle/>
                      <a:p>
                        <a:pPr marL="0" marR="0" algn="ctr">
                          <a:spcBef>
                            <a:spcPts val="0"/>
                          </a:spcBef>
                          <a:spcAft>
                            <a:spcPts val="0"/>
                          </a:spcAft>
                        </a:pPr>
                        <a:r>
                          <a:rPr lang="en-US" sz="3200" dirty="0">
                            <a:solidFill>
                              <a:schemeClr val="tx1"/>
                            </a:solidFill>
                            <a:effectLst/>
                          </a:rPr>
                          <a:t>4140</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0.21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0.88</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0.41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0.99</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0.26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0.001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0.21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0.17</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0.012</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0.009</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dirty="0">
                            <a:solidFill>
                              <a:schemeClr val="tx1"/>
                            </a:solidFill>
                            <a:effectLst/>
                          </a:rPr>
                          <a:t>-</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Bal.</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extLst>
                    <a:ext uri="{0D108BD9-81ED-4DB2-BD59-A6C34878D82A}">
                      <a16:rowId xmlns:a16="http://schemas.microsoft.com/office/drawing/2014/main" val="3398603130"/>
                    </a:ext>
                  </a:extLst>
                </a:tr>
                <a:tr h="548640">
                  <a:tc>
                    <a:txBody>
                      <a:bodyPr/>
                      <a:lstStyle/>
                      <a:p>
                        <a:pPr marL="0" marR="0" algn="ctr">
                          <a:spcBef>
                            <a:spcPts val="0"/>
                          </a:spcBef>
                          <a:spcAft>
                            <a:spcPts val="0"/>
                          </a:spcAft>
                        </a:pPr>
                        <a:r>
                          <a:rPr lang="en-US" sz="3200" dirty="0">
                            <a:solidFill>
                              <a:schemeClr val="tx1"/>
                            </a:solidFill>
                            <a:effectLst/>
                          </a:rPr>
                          <a:t>422</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0.79</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0.78</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0.23</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12.1</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0.36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0.22</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1.08</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0.08</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0.96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0.006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0.019</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a:solidFill>
                              <a:schemeClr val="tx1"/>
                            </a:solidFill>
                            <a:effectLst/>
                          </a:rPr>
                          <a:t>0.026</a:t>
                        </a:r>
                        <a:endParaRPr lang="en-US" sz="320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tc>
                    <a:txBody>
                      <a:bodyPr/>
                      <a:lstStyle/>
                      <a:p>
                        <a:pPr marL="0" marR="0" algn="ctr">
                          <a:spcBef>
                            <a:spcPts val="0"/>
                          </a:spcBef>
                          <a:spcAft>
                            <a:spcPts val="0"/>
                          </a:spcAft>
                        </a:pPr>
                        <a:r>
                          <a:rPr lang="en-US" sz="3200" dirty="0">
                            <a:solidFill>
                              <a:schemeClr val="tx1"/>
                            </a:solidFill>
                            <a:effectLst/>
                          </a:rPr>
                          <a:t>Bal.</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5673" marR="15673" marT="0" marB="0" anchor="ctr"/>
                  </a:tc>
                  <a:extLst>
                    <a:ext uri="{0D108BD9-81ED-4DB2-BD59-A6C34878D82A}">
                      <a16:rowId xmlns:a16="http://schemas.microsoft.com/office/drawing/2014/main" val="535132996"/>
                    </a:ext>
                  </a:extLst>
                </a:tr>
              </a:tbl>
            </a:graphicData>
          </a:graphic>
        </p:graphicFrame>
        <p:sp>
          <p:nvSpPr>
            <p:cNvPr id="22" name="Rectangle 21">
              <a:extLst>
                <a:ext uri="{FF2B5EF4-FFF2-40B4-BE49-F238E27FC236}">
                  <a16:creationId xmlns:a16="http://schemas.microsoft.com/office/drawing/2014/main" id="{ACF70EF4-12D0-3CA0-2909-1AA75840AACD}"/>
                </a:ext>
              </a:extLst>
            </p:cNvPr>
            <p:cNvSpPr/>
            <p:nvPr/>
          </p:nvSpPr>
          <p:spPr>
            <a:xfrm>
              <a:off x="10682032" y="3964418"/>
              <a:ext cx="2126095" cy="208131"/>
            </a:xfrm>
            <a:prstGeom prst="rect">
              <a:avLst/>
            </a:prstGeom>
          </p:spPr>
          <p:txBody>
            <a:bodyPr wrap="square">
              <a:spAutoFit/>
            </a:bodyPr>
            <a:lstStyle/>
            <a:p>
              <a:r>
                <a:rPr lang="en-US" sz="1800">
                  <a:latin typeface="Times New Roman" panose="02020603050405020304" pitchFamily="18" charset="0"/>
                  <a:cs typeface="Times New Roman" panose="02020603050405020304" pitchFamily="18" charset="0"/>
                </a:rPr>
                <a:t>Chemical compositions in wt.%</a:t>
              </a:r>
              <a:endParaRPr lang="en-US" sz="4800">
                <a:latin typeface="Times New Roman" panose="02020603050405020304" pitchFamily="18" charset="0"/>
                <a:cs typeface="Times New Roman" panose="02020603050405020304" pitchFamily="18" charset="0"/>
              </a:endParaRPr>
            </a:p>
          </p:txBody>
        </p:sp>
      </p:grpSp>
      <p:pic>
        <p:nvPicPr>
          <p:cNvPr id="23" name="Picture 22" descr="A picture containing clock, food&#10;&#10;Description automatically generated">
            <a:extLst>
              <a:ext uri="{FF2B5EF4-FFF2-40B4-BE49-F238E27FC236}">
                <a16:creationId xmlns:a16="http://schemas.microsoft.com/office/drawing/2014/main" id="{A3FD43CC-479E-8122-26D9-DDD1247C95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718" t="25932" r="26404" b="27926"/>
          <a:stretch/>
        </p:blipFill>
        <p:spPr>
          <a:xfrm>
            <a:off x="700786" y="9406929"/>
            <a:ext cx="3130926" cy="1638672"/>
          </a:xfrm>
          <a:prstGeom prst="rect">
            <a:avLst/>
          </a:prstGeom>
        </p:spPr>
      </p:pic>
      <p:sp>
        <p:nvSpPr>
          <p:cNvPr id="24" name="Title 1">
            <a:extLst>
              <a:ext uri="{FF2B5EF4-FFF2-40B4-BE49-F238E27FC236}">
                <a16:creationId xmlns:a16="http://schemas.microsoft.com/office/drawing/2014/main" id="{4D4BDCA6-2C93-4C04-A09C-1D1AC8EB23D7}"/>
              </a:ext>
            </a:extLst>
          </p:cNvPr>
          <p:cNvSpPr txBox="1">
            <a:spLocks/>
          </p:cNvSpPr>
          <p:nvPr/>
        </p:nvSpPr>
        <p:spPr bwMode="auto">
          <a:xfrm>
            <a:off x="2612571" y="9628457"/>
            <a:ext cx="1033765" cy="4585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algn="l" rtl="0" eaLnBrk="1" fontAlgn="base" hangingPunct="1">
              <a:lnSpc>
                <a:spcPct val="85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chemeClr val="bg1"/>
                </a:solidFill>
              </a:rPr>
              <a:t>MAS</a:t>
            </a:r>
          </a:p>
        </p:txBody>
      </p:sp>
      <p:pic>
        <p:nvPicPr>
          <p:cNvPr id="25" name="Picture 24" descr="A picture containing indoor, clock&#10;&#10;Description automatically generated">
            <a:extLst>
              <a:ext uri="{FF2B5EF4-FFF2-40B4-BE49-F238E27FC236}">
                <a16:creationId xmlns:a16="http://schemas.microsoft.com/office/drawing/2014/main" id="{F7648030-6D1E-8392-E29A-87E6527B3C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264" t="23621" r="32054" b="29156"/>
          <a:stretch/>
        </p:blipFill>
        <p:spPr>
          <a:xfrm>
            <a:off x="700785" y="11100361"/>
            <a:ext cx="3130926" cy="1891401"/>
          </a:xfrm>
          <a:prstGeom prst="rect">
            <a:avLst/>
          </a:prstGeom>
        </p:spPr>
      </p:pic>
      <p:sp>
        <p:nvSpPr>
          <p:cNvPr id="26" name="Content Placeholder 2">
            <a:extLst>
              <a:ext uri="{FF2B5EF4-FFF2-40B4-BE49-F238E27FC236}">
                <a16:creationId xmlns:a16="http://schemas.microsoft.com/office/drawing/2014/main" id="{DAD43A40-25F7-D9FF-B86B-59075C93322A}"/>
              </a:ext>
            </a:extLst>
          </p:cNvPr>
          <p:cNvSpPr txBox="1">
            <a:spLocks/>
          </p:cNvSpPr>
          <p:nvPr/>
        </p:nvSpPr>
        <p:spPr>
          <a:xfrm>
            <a:off x="2807445" y="11351867"/>
            <a:ext cx="1024266" cy="510909"/>
          </a:xfrm>
          <a:prstGeom prst="rect">
            <a:avLst/>
          </a:prstGeom>
        </p:spPr>
        <p:txBody>
          <a:bodyPr/>
          <a:lstStyle>
            <a:lvl1pPr marL="342900" indent="-342900" algn="l" rtl="0" eaLnBrk="1" fontAlgn="base" hangingPunct="1">
              <a:spcBef>
                <a:spcPct val="20000"/>
              </a:spcBef>
              <a:spcAft>
                <a:spcPct val="0"/>
              </a:spcAft>
              <a:buFont typeface="Arial" charset="0"/>
              <a:defRPr sz="2400" kern="1200">
                <a:solidFill>
                  <a:schemeClr val="tx1"/>
                </a:solidFill>
                <a:latin typeface="Arial" pitchFamily="34" charset="0"/>
                <a:ea typeface="ＭＳ Ｐゴシック" charset="0"/>
                <a:cs typeface="Arial" pitchFamily="34" charset="0"/>
              </a:defRPr>
            </a:lvl1pPr>
            <a:lvl2pPr marL="5143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Arial" charset="0"/>
                <a:cs typeface="Arial" pitchFamily="34" charset="0"/>
              </a:defRPr>
            </a:lvl2pPr>
            <a:lvl3pPr marL="914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3pPr>
            <a:lvl4pPr marL="13716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8288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800" b="1" dirty="0">
                <a:solidFill>
                  <a:schemeClr val="bg1"/>
                </a:solidFill>
              </a:rPr>
              <a:t>422</a:t>
            </a:r>
          </a:p>
        </p:txBody>
      </p:sp>
      <p:sp>
        <p:nvSpPr>
          <p:cNvPr id="2" name="Rectangle 1">
            <a:extLst>
              <a:ext uri="{FF2B5EF4-FFF2-40B4-BE49-F238E27FC236}">
                <a16:creationId xmlns:a16="http://schemas.microsoft.com/office/drawing/2014/main" id="{31434505-8F55-C931-8083-91A79A71F804}"/>
              </a:ext>
            </a:extLst>
          </p:cNvPr>
          <p:cNvSpPr/>
          <p:nvPr/>
        </p:nvSpPr>
        <p:spPr>
          <a:xfrm>
            <a:off x="11921561" y="10082978"/>
            <a:ext cx="1029329" cy="2376263"/>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76033699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2ABED-1DDE-32B1-A2D9-41AAADFDA4BD}"/>
              </a:ext>
            </a:extLst>
          </p:cNvPr>
          <p:cNvSpPr>
            <a:spLocks noGrp="1"/>
          </p:cNvSpPr>
          <p:nvPr>
            <p:ph type="body" sz="quarter" idx="11"/>
          </p:nvPr>
        </p:nvSpPr>
        <p:spPr/>
        <p:txBody>
          <a:bodyPr/>
          <a:lstStyle/>
          <a:p>
            <a:r>
              <a:rPr lang="en-US" dirty="0"/>
              <a:t>Piston Description</a:t>
            </a:r>
          </a:p>
        </p:txBody>
      </p:sp>
      <p:sp>
        <p:nvSpPr>
          <p:cNvPr id="4" name="Content Placeholder 2">
            <a:extLst>
              <a:ext uri="{FF2B5EF4-FFF2-40B4-BE49-F238E27FC236}">
                <a16:creationId xmlns:a16="http://schemas.microsoft.com/office/drawing/2014/main" id="{CDC5BF74-6AAB-8B7D-FEFA-140AFBCAD720}"/>
              </a:ext>
            </a:extLst>
          </p:cNvPr>
          <p:cNvSpPr txBox="1">
            <a:spLocks/>
          </p:cNvSpPr>
          <p:nvPr/>
        </p:nvSpPr>
        <p:spPr>
          <a:xfrm>
            <a:off x="618175" y="1671361"/>
            <a:ext cx="8533185" cy="12215827"/>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571500" indent="-571500" algn="l" hangingPunct="1">
              <a:buFont typeface="Arial" panose="020B0604020202020204" pitchFamily="34" charset="0"/>
              <a:buChar char="•"/>
            </a:pPr>
            <a:r>
              <a:rPr lang="en-US" sz="3600" dirty="0"/>
              <a:t>The piston application is a high-output, single-cylinder research engine</a:t>
            </a:r>
          </a:p>
          <a:p>
            <a:pPr hangingPunct="1"/>
            <a:endParaRPr lang="en-US" dirty="0"/>
          </a:p>
          <a:p>
            <a:pPr hangingPunct="1"/>
            <a:endParaRPr lang="en-US" dirty="0"/>
          </a:p>
          <a:p>
            <a:pPr hangingPunct="1"/>
            <a:endParaRPr lang="en-US" dirty="0"/>
          </a:p>
          <a:p>
            <a:pPr hangingPunct="1"/>
            <a:endParaRPr lang="en-US" dirty="0"/>
          </a:p>
          <a:p>
            <a:pPr hangingPunct="1"/>
            <a:endParaRPr lang="en-US" dirty="0"/>
          </a:p>
          <a:p>
            <a:pPr hangingPunct="1"/>
            <a:endParaRPr lang="en-US" dirty="0"/>
          </a:p>
          <a:p>
            <a:pPr algn="l" hangingPunct="1"/>
            <a:r>
              <a:rPr lang="en-US" sz="2800" dirty="0"/>
              <a:t>Solid state, rotary inertia friction weld (RIFW) process</a:t>
            </a:r>
          </a:p>
          <a:p>
            <a:pPr algn="l" hangingPunct="1"/>
            <a:r>
              <a:rPr lang="en-US" sz="2800" dirty="0"/>
              <a:t>Traditional steel piston alloys:  </a:t>
            </a:r>
          </a:p>
          <a:p>
            <a:pPr lvl="1" algn="l" hangingPunct="1">
              <a:buFont typeface="Arial" panose="020B0604020202020204" pitchFamily="34" charset="0"/>
              <a:buChar char="•"/>
            </a:pPr>
            <a:r>
              <a:rPr lang="en-US" sz="2800" dirty="0"/>
              <a:t>Medium-carbon </a:t>
            </a:r>
            <a:r>
              <a:rPr lang="en-US" sz="2800" dirty="0" err="1"/>
              <a:t>microalloyed</a:t>
            </a:r>
            <a:r>
              <a:rPr lang="en-US" sz="2800" dirty="0"/>
              <a:t> steel, 38MnSiVS5</a:t>
            </a:r>
          </a:p>
          <a:p>
            <a:pPr lvl="1" algn="l" hangingPunct="1">
              <a:buFont typeface="Arial" panose="020B0604020202020204" pitchFamily="34" charset="0"/>
              <a:buChar char="•"/>
            </a:pPr>
            <a:r>
              <a:rPr lang="en-US" sz="2800" dirty="0"/>
              <a:t>Quenched and tempered 4140 martensitic steel</a:t>
            </a:r>
          </a:p>
          <a:p>
            <a:pPr lvl="1" algn="l" hangingPunct="1">
              <a:buFont typeface="Arial" panose="020B0604020202020204" pitchFamily="34" charset="0"/>
              <a:buChar char="•"/>
            </a:pPr>
            <a:endParaRPr lang="en-US" sz="2800" dirty="0"/>
          </a:p>
          <a:p>
            <a:pPr algn="l" hangingPunct="1"/>
            <a:r>
              <a:rPr lang="en-US" sz="2800" b="1" i="1" dirty="0"/>
              <a:t>Innovation in this work</a:t>
            </a:r>
            <a:r>
              <a:rPr lang="en-US" sz="2800" dirty="0"/>
              <a:t>:  Multi-material steel piston</a:t>
            </a:r>
          </a:p>
          <a:p>
            <a:pPr lvl="1" algn="l" hangingPunct="1">
              <a:buFont typeface="Arial" panose="020B0604020202020204" pitchFamily="34" charset="0"/>
              <a:buChar char="•"/>
            </a:pPr>
            <a:r>
              <a:rPr lang="en-US" sz="2800" dirty="0"/>
              <a:t>Crown material:  </a:t>
            </a:r>
          </a:p>
          <a:p>
            <a:pPr lvl="2" algn="l" hangingPunct="1">
              <a:buFont typeface="Arial" panose="020B0604020202020204" pitchFamily="34" charset="0"/>
              <a:buChar char="•"/>
            </a:pPr>
            <a:r>
              <a:rPr lang="en-US" sz="2800" dirty="0"/>
              <a:t>422 martensitic stainless steel </a:t>
            </a:r>
          </a:p>
          <a:p>
            <a:pPr lvl="2" algn="l" hangingPunct="1">
              <a:buFont typeface="Arial" panose="020B0604020202020204" pitchFamily="34" charset="0"/>
              <a:buChar char="•"/>
            </a:pPr>
            <a:r>
              <a:rPr lang="en-US" sz="2800" dirty="0"/>
              <a:t>Machined billet</a:t>
            </a:r>
          </a:p>
          <a:p>
            <a:pPr lvl="1" algn="l" hangingPunct="1">
              <a:buFont typeface="Arial" panose="020B0604020202020204" pitchFamily="34" charset="0"/>
              <a:buChar char="•"/>
            </a:pPr>
            <a:r>
              <a:rPr lang="en-US" sz="2800" dirty="0"/>
              <a:t>Bottom forging (skirt &amp; pin boss) material </a:t>
            </a:r>
          </a:p>
          <a:p>
            <a:pPr lvl="2" algn="l" hangingPunct="1">
              <a:buFont typeface="Arial" panose="020B0604020202020204" pitchFamily="34" charset="0"/>
              <a:buChar char="•"/>
            </a:pPr>
            <a:r>
              <a:rPr lang="en-US" sz="2800" dirty="0"/>
              <a:t>4140 martensitic steel</a:t>
            </a:r>
          </a:p>
          <a:p>
            <a:pPr lvl="2" algn="l" hangingPunct="1">
              <a:buFont typeface="Arial" panose="020B0604020202020204" pitchFamily="34" charset="0"/>
              <a:buChar char="•"/>
            </a:pPr>
            <a:r>
              <a:rPr lang="en-US" sz="2800" dirty="0"/>
              <a:t>Forged</a:t>
            </a:r>
          </a:p>
        </p:txBody>
      </p:sp>
      <p:graphicFrame>
        <p:nvGraphicFramePr>
          <p:cNvPr id="5" name="Table 4">
            <a:extLst>
              <a:ext uri="{FF2B5EF4-FFF2-40B4-BE49-F238E27FC236}">
                <a16:creationId xmlns:a16="http://schemas.microsoft.com/office/drawing/2014/main" id="{B9C0F8D8-5079-A557-7595-1125E7F22EEF}"/>
              </a:ext>
            </a:extLst>
          </p:cNvPr>
          <p:cNvGraphicFramePr>
            <a:graphicFrameLocks noGrp="1"/>
          </p:cNvGraphicFramePr>
          <p:nvPr>
            <p:extLst>
              <p:ext uri="{D42A27DB-BD31-4B8C-83A1-F6EECF244321}">
                <p14:modId xmlns:p14="http://schemas.microsoft.com/office/powerpoint/2010/main" val="572062713"/>
              </p:ext>
            </p:extLst>
          </p:nvPr>
        </p:nvGraphicFramePr>
        <p:xfrm>
          <a:off x="845581" y="3118069"/>
          <a:ext cx="8175625" cy="3474720"/>
        </p:xfrm>
        <a:graphic>
          <a:graphicData uri="http://schemas.openxmlformats.org/drawingml/2006/table">
            <a:tbl>
              <a:tblPr firstRow="1" bandRow="1">
                <a:tableStyleId>{5940675A-B579-460E-94D1-54222C63F5DA}</a:tableStyleId>
              </a:tblPr>
              <a:tblGrid>
                <a:gridCol w="2722395">
                  <a:extLst>
                    <a:ext uri="{9D8B030D-6E8A-4147-A177-3AD203B41FA5}">
                      <a16:colId xmlns:a16="http://schemas.microsoft.com/office/drawing/2014/main" val="4241632787"/>
                    </a:ext>
                  </a:extLst>
                </a:gridCol>
                <a:gridCol w="5453230">
                  <a:extLst>
                    <a:ext uri="{9D8B030D-6E8A-4147-A177-3AD203B41FA5}">
                      <a16:colId xmlns:a16="http://schemas.microsoft.com/office/drawing/2014/main" val="1758848998"/>
                    </a:ext>
                  </a:extLst>
                </a:gridCol>
              </a:tblGrid>
              <a:tr h="695644">
                <a:tc>
                  <a:txBody>
                    <a:bodyPr/>
                    <a:lstStyle/>
                    <a:p>
                      <a:r>
                        <a:rPr lang="en-US" sz="2000"/>
                        <a:t>Piston Architecture</a:t>
                      </a:r>
                    </a:p>
                  </a:txBody>
                  <a:tcPr/>
                </a:tc>
                <a:tc>
                  <a:txBody>
                    <a:bodyPr/>
                    <a:lstStyle/>
                    <a:p>
                      <a:r>
                        <a:rPr lang="en-US" sz="2000" dirty="0"/>
                        <a:t>One-piece steel weldment made by joining a crown to a skirt</a:t>
                      </a:r>
                    </a:p>
                  </a:txBody>
                  <a:tcPr/>
                </a:tc>
                <a:extLst>
                  <a:ext uri="{0D108BD9-81ED-4DB2-BD59-A6C34878D82A}">
                    <a16:rowId xmlns:a16="http://schemas.microsoft.com/office/drawing/2014/main" val="186497702"/>
                  </a:ext>
                </a:extLst>
              </a:tr>
              <a:tr h="393190">
                <a:tc>
                  <a:txBody>
                    <a:bodyPr/>
                    <a:lstStyle/>
                    <a:p>
                      <a:r>
                        <a:rPr lang="en-US" sz="2000"/>
                        <a:t>Piston Cooling</a:t>
                      </a:r>
                    </a:p>
                  </a:txBody>
                  <a:tcPr/>
                </a:tc>
                <a:tc>
                  <a:txBody>
                    <a:bodyPr/>
                    <a:lstStyle/>
                    <a:p>
                      <a:r>
                        <a:rPr lang="en-US" sz="2000"/>
                        <a:t>Enclosed gallery, single oil cooling nozzle</a:t>
                      </a:r>
                    </a:p>
                  </a:txBody>
                  <a:tcPr/>
                </a:tc>
                <a:extLst>
                  <a:ext uri="{0D108BD9-81ED-4DB2-BD59-A6C34878D82A}">
                    <a16:rowId xmlns:a16="http://schemas.microsoft.com/office/drawing/2014/main" val="970575909"/>
                  </a:ext>
                </a:extLst>
              </a:tr>
              <a:tr h="393190">
                <a:tc>
                  <a:txBody>
                    <a:bodyPr/>
                    <a:lstStyle/>
                    <a:p>
                      <a:r>
                        <a:rPr lang="en-US" sz="2000"/>
                        <a:t>Bore Diameter</a:t>
                      </a:r>
                    </a:p>
                  </a:txBody>
                  <a:tcPr/>
                </a:tc>
                <a:tc>
                  <a:txBody>
                    <a:bodyPr/>
                    <a:lstStyle/>
                    <a:p>
                      <a:r>
                        <a:rPr lang="en-US" sz="2000"/>
                        <a:t>122 mm</a:t>
                      </a:r>
                    </a:p>
                  </a:txBody>
                  <a:tcPr/>
                </a:tc>
                <a:extLst>
                  <a:ext uri="{0D108BD9-81ED-4DB2-BD59-A6C34878D82A}">
                    <a16:rowId xmlns:a16="http://schemas.microsoft.com/office/drawing/2014/main" val="2358458366"/>
                  </a:ext>
                </a:extLst>
              </a:tr>
              <a:tr h="393190">
                <a:tc>
                  <a:txBody>
                    <a:bodyPr/>
                    <a:lstStyle/>
                    <a:p>
                      <a:r>
                        <a:rPr lang="en-US" sz="2000"/>
                        <a:t>Pin Diameter</a:t>
                      </a:r>
                    </a:p>
                  </a:txBody>
                  <a:tcPr/>
                </a:tc>
                <a:tc>
                  <a:txBody>
                    <a:bodyPr/>
                    <a:lstStyle/>
                    <a:p>
                      <a:r>
                        <a:rPr lang="en-US" sz="2000" dirty="0"/>
                        <a:t>54 mm</a:t>
                      </a:r>
                    </a:p>
                  </a:txBody>
                  <a:tcPr/>
                </a:tc>
                <a:extLst>
                  <a:ext uri="{0D108BD9-81ED-4DB2-BD59-A6C34878D82A}">
                    <a16:rowId xmlns:a16="http://schemas.microsoft.com/office/drawing/2014/main" val="2534061466"/>
                  </a:ext>
                </a:extLst>
              </a:tr>
              <a:tr h="393190">
                <a:tc>
                  <a:txBody>
                    <a:bodyPr/>
                    <a:lstStyle/>
                    <a:p>
                      <a:r>
                        <a:rPr lang="en-US" sz="2000"/>
                        <a:t>Compression Ratio</a:t>
                      </a:r>
                    </a:p>
                  </a:txBody>
                  <a:tcPr/>
                </a:tc>
                <a:tc>
                  <a:txBody>
                    <a:bodyPr/>
                    <a:lstStyle/>
                    <a:p>
                      <a:r>
                        <a:rPr lang="en-US" sz="2000"/>
                        <a:t>14.0</a:t>
                      </a:r>
                    </a:p>
                  </a:txBody>
                  <a:tcPr/>
                </a:tc>
                <a:extLst>
                  <a:ext uri="{0D108BD9-81ED-4DB2-BD59-A6C34878D82A}">
                    <a16:rowId xmlns:a16="http://schemas.microsoft.com/office/drawing/2014/main" val="680392958"/>
                  </a:ext>
                </a:extLst>
              </a:tr>
              <a:tr h="393190">
                <a:tc>
                  <a:txBody>
                    <a:bodyPr/>
                    <a:lstStyle/>
                    <a:p>
                      <a:r>
                        <a:rPr lang="en-US" sz="2000"/>
                        <a:t>Ring Pack</a:t>
                      </a:r>
                    </a:p>
                  </a:txBody>
                  <a:tcPr/>
                </a:tc>
                <a:tc>
                  <a:txBody>
                    <a:bodyPr/>
                    <a:lstStyle/>
                    <a:p>
                      <a:r>
                        <a:rPr lang="en-US" sz="2000" dirty="0"/>
                        <a:t>2 compression + 1 oil control</a:t>
                      </a:r>
                    </a:p>
                  </a:txBody>
                  <a:tcPr/>
                </a:tc>
                <a:extLst>
                  <a:ext uri="{0D108BD9-81ED-4DB2-BD59-A6C34878D82A}">
                    <a16:rowId xmlns:a16="http://schemas.microsoft.com/office/drawing/2014/main" val="2321779545"/>
                  </a:ext>
                </a:extLst>
              </a:tr>
              <a:tr h="393190">
                <a:tc>
                  <a:txBody>
                    <a:bodyPr/>
                    <a:lstStyle/>
                    <a:p>
                      <a:r>
                        <a:rPr lang="en-US" sz="2000"/>
                        <a:t>Peak Firing Pressure</a:t>
                      </a:r>
                    </a:p>
                  </a:txBody>
                  <a:tcPr/>
                </a:tc>
                <a:tc>
                  <a:txBody>
                    <a:bodyPr/>
                    <a:lstStyle/>
                    <a:p>
                      <a:r>
                        <a:rPr lang="en-US" sz="2000"/>
                        <a:t>250 bar</a:t>
                      </a:r>
                    </a:p>
                  </a:txBody>
                  <a:tcPr/>
                </a:tc>
                <a:extLst>
                  <a:ext uri="{0D108BD9-81ED-4DB2-BD59-A6C34878D82A}">
                    <a16:rowId xmlns:a16="http://schemas.microsoft.com/office/drawing/2014/main" val="4283133876"/>
                  </a:ext>
                </a:extLst>
              </a:tr>
              <a:tr h="393190">
                <a:tc>
                  <a:txBody>
                    <a:bodyPr/>
                    <a:lstStyle/>
                    <a:p>
                      <a:r>
                        <a:rPr lang="en-US" sz="2000"/>
                        <a:t>Nominal oil flow rate</a:t>
                      </a:r>
                    </a:p>
                  </a:txBody>
                  <a:tcPr/>
                </a:tc>
                <a:tc>
                  <a:txBody>
                    <a:bodyPr/>
                    <a:lstStyle/>
                    <a:p>
                      <a:r>
                        <a:rPr lang="en-US" sz="2000" dirty="0"/>
                        <a:t>≥ 6 L/kW-h</a:t>
                      </a:r>
                    </a:p>
                  </a:txBody>
                  <a:tcPr/>
                </a:tc>
                <a:extLst>
                  <a:ext uri="{0D108BD9-81ED-4DB2-BD59-A6C34878D82A}">
                    <a16:rowId xmlns:a16="http://schemas.microsoft.com/office/drawing/2014/main" val="3817820393"/>
                  </a:ext>
                </a:extLst>
              </a:tr>
            </a:tbl>
          </a:graphicData>
        </a:graphic>
      </p:graphicFrame>
      <p:pic>
        <p:nvPicPr>
          <p:cNvPr id="6" name="Picture 5">
            <a:extLst>
              <a:ext uri="{FF2B5EF4-FFF2-40B4-BE49-F238E27FC236}">
                <a16:creationId xmlns:a16="http://schemas.microsoft.com/office/drawing/2014/main" id="{06DCDE23-303B-7136-C88C-1C989E24272C}"/>
              </a:ext>
            </a:extLst>
          </p:cNvPr>
          <p:cNvPicPr>
            <a:picLocks noChangeAspect="1"/>
          </p:cNvPicPr>
          <p:nvPr/>
        </p:nvPicPr>
        <p:blipFill>
          <a:blip r:embed="rId2"/>
          <a:stretch>
            <a:fillRect/>
          </a:stretch>
        </p:blipFill>
        <p:spPr>
          <a:xfrm>
            <a:off x="15232642" y="1671361"/>
            <a:ext cx="7810139" cy="6795791"/>
          </a:xfrm>
          <a:prstGeom prst="rect">
            <a:avLst/>
          </a:prstGeom>
        </p:spPr>
      </p:pic>
      <p:sp>
        <p:nvSpPr>
          <p:cNvPr id="7" name="TextBox 6">
            <a:extLst>
              <a:ext uri="{FF2B5EF4-FFF2-40B4-BE49-F238E27FC236}">
                <a16:creationId xmlns:a16="http://schemas.microsoft.com/office/drawing/2014/main" id="{CD9013CF-8EB8-3470-827D-154E38713617}"/>
              </a:ext>
            </a:extLst>
          </p:cNvPr>
          <p:cNvSpPr txBox="1"/>
          <p:nvPr/>
        </p:nvSpPr>
        <p:spPr>
          <a:xfrm>
            <a:off x="11914407" y="2974165"/>
            <a:ext cx="2357535" cy="1379413"/>
          </a:xfrm>
          <a:prstGeom prst="rect">
            <a:avLst/>
          </a:prstGeom>
          <a:noFill/>
        </p:spPr>
        <p:txBody>
          <a:bodyPr wrap="square" lIns="0" tIns="0" rIns="0" bIns="0" rtlCol="0">
            <a:noAutofit/>
          </a:bodyPr>
          <a:lstStyle/>
          <a:p>
            <a:pPr>
              <a:lnSpc>
                <a:spcPct val="95000"/>
              </a:lnSpc>
              <a:spcBef>
                <a:spcPts val="1000"/>
              </a:spcBef>
              <a:buSzPct val="100000"/>
            </a:pPr>
            <a:r>
              <a:rPr lang="en-US" sz="4000" dirty="0">
                <a:solidFill>
                  <a:srgbClr val="FF0000"/>
                </a:solidFill>
              </a:rPr>
              <a:t>Weld interfaces</a:t>
            </a:r>
          </a:p>
        </p:txBody>
      </p:sp>
      <p:cxnSp>
        <p:nvCxnSpPr>
          <p:cNvPr id="8" name="Straight Connector 7">
            <a:extLst>
              <a:ext uri="{FF2B5EF4-FFF2-40B4-BE49-F238E27FC236}">
                <a16:creationId xmlns:a16="http://schemas.microsoft.com/office/drawing/2014/main" id="{D4131715-F458-4525-2458-2D5D537A084E}"/>
              </a:ext>
            </a:extLst>
          </p:cNvPr>
          <p:cNvCxnSpPr>
            <a:cxnSpLocks/>
          </p:cNvCxnSpPr>
          <p:nvPr/>
        </p:nvCxnSpPr>
        <p:spPr>
          <a:xfrm>
            <a:off x="14981069" y="3047165"/>
            <a:ext cx="2207575" cy="0"/>
          </a:xfrm>
          <a:prstGeom prst="line">
            <a:avLst/>
          </a:prstGeom>
          <a:ln w="31750" cap="flat">
            <a:solidFill>
              <a:srgbClr val="FF0000"/>
            </a:solidFill>
            <a:prstDash val="dash"/>
            <a:miter/>
          </a:ln>
        </p:spPr>
        <p:style>
          <a:lnRef idx="1">
            <a:schemeClr val="accent1"/>
          </a:lnRef>
          <a:fillRef idx="0">
            <a:schemeClr val="accent1"/>
          </a:fillRef>
          <a:effectRef idx="0">
            <a:srgbClr val="000000"/>
          </a:effectRef>
          <a:fontRef idx="minor">
            <a:srgbClr val="FFFFFF"/>
          </a:fontRef>
        </p:style>
      </p:cxnSp>
      <p:cxnSp>
        <p:nvCxnSpPr>
          <p:cNvPr id="9" name="Straight Connector 8">
            <a:extLst>
              <a:ext uri="{FF2B5EF4-FFF2-40B4-BE49-F238E27FC236}">
                <a16:creationId xmlns:a16="http://schemas.microsoft.com/office/drawing/2014/main" id="{FCDF334D-7255-5B39-B7B4-E91450F74E0C}"/>
              </a:ext>
            </a:extLst>
          </p:cNvPr>
          <p:cNvCxnSpPr>
            <a:cxnSpLocks/>
          </p:cNvCxnSpPr>
          <p:nvPr/>
        </p:nvCxnSpPr>
        <p:spPr>
          <a:xfrm>
            <a:off x="14981069" y="3851371"/>
            <a:ext cx="2587561" cy="0"/>
          </a:xfrm>
          <a:prstGeom prst="line">
            <a:avLst/>
          </a:prstGeom>
          <a:ln w="31750" cap="flat">
            <a:solidFill>
              <a:srgbClr val="FF0000"/>
            </a:solidFill>
            <a:prstDash val="dash"/>
            <a:miter/>
          </a:ln>
        </p:spPr>
        <p:style>
          <a:lnRef idx="1">
            <a:schemeClr val="accent1"/>
          </a:lnRef>
          <a:fillRef idx="0">
            <a:schemeClr val="accent1"/>
          </a:fillRef>
          <a:effectRef idx="0">
            <a:srgbClr val="000000"/>
          </a:effectRef>
          <a:fontRef idx="minor">
            <a:srgbClr val="FFFFFF"/>
          </a:fontRef>
        </p:style>
      </p:cxnSp>
      <p:pic>
        <p:nvPicPr>
          <p:cNvPr id="12" name="Picture 11" descr="A picture containing wooden, wood&#10;&#10;Description automatically generated">
            <a:extLst>
              <a:ext uri="{FF2B5EF4-FFF2-40B4-BE49-F238E27FC236}">
                <a16:creationId xmlns:a16="http://schemas.microsoft.com/office/drawing/2014/main" id="{6932ABC6-C36E-EAF4-F4F2-B0777BAFA9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6895" b="96094" l="31836" r="89323">
                        <a14:foregroundMark x1="86627" y1="25851" x2="83203" y2="21826"/>
                        <a14:foregroundMark x1="83203" y1="21826" x2="76563" y2="17480"/>
                        <a14:foregroundMark x1="76563" y1="17480" x2="70182" y2="15186"/>
                        <a14:foregroundMark x1="70182" y1="15186" x2="61198" y2="14355"/>
                        <a14:foregroundMark x1="61198" y1="14355" x2="46289" y2="18604"/>
                        <a14:foregroundMark x1="46289" y1="18604" x2="32813" y2="33350"/>
                        <a14:foregroundMark x1="32813" y1="33350" x2="31250" y2="41602"/>
                        <a14:foregroundMark x1="31250" y1="41602" x2="32093" y2="45527"/>
                        <a14:foregroundMark x1="47400" y1="52992" x2="55258" y2="55958"/>
                        <a14:foregroundMark x1="35238" y1="48402" x2="42390" y2="51101"/>
                        <a14:foregroundMark x1="65609" y1="58135" x2="76352" y2="56213"/>
                        <a14:foregroundMark x1="85911" y1="49826" x2="89063" y2="44287"/>
                        <a14:foregroundMark x1="89063" y1="44287" x2="90026" y2="32129"/>
                        <a14:foregroundMark x1="87439" y1="26025" x2="87500" y2="33691"/>
                        <a14:foregroundMark x1="87500" y1="33691" x2="81250" y2="43848"/>
                        <a14:foregroundMark x1="81250" y1="43848" x2="72721" y2="40137"/>
                        <a14:foregroundMark x1="72721" y1="40137" x2="67383" y2="28174"/>
                        <a14:foregroundMark x1="67383" y1="28174" x2="60482" y2="33252"/>
                        <a14:foregroundMark x1="60482" y1="33252" x2="68880" y2="44873"/>
                        <a14:foregroundMark x1="68880" y1="44873" x2="79036" y2="34424"/>
                        <a14:foregroundMark x1="79036" y1="34424" x2="76628" y2="22656"/>
                        <a14:foregroundMark x1="76628" y1="22656" x2="62174" y2="18701"/>
                        <a14:foregroundMark x1="62174" y1="18701" x2="47266" y2="24219"/>
                        <a14:foregroundMark x1="47266" y1="24219" x2="45898" y2="34619"/>
                        <a14:foregroundMark x1="45898" y1="34619" x2="50911" y2="42578"/>
                        <a14:foregroundMark x1="50911" y1="42578" x2="65039" y2="48340"/>
                        <a14:foregroundMark x1="65039" y1="48340" x2="79557" y2="46582"/>
                        <a14:foregroundMark x1="79557" y1="46582" x2="85547" y2="35303"/>
                        <a14:foregroundMark x1="85547" y1="35303" x2="78125" y2="45898"/>
                        <a14:foregroundMark x1="78125" y1="45898" x2="59180" y2="50928"/>
                        <a14:foregroundMark x1="57513" y1="61686" x2="57357" y2="62695"/>
                        <a14:foregroundMark x1="59180" y1="50928" x2="58308" y2="56556"/>
                        <a14:foregroundMark x1="57357" y1="62695" x2="39909" y2="72119"/>
                        <a14:foregroundMark x1="39909" y1="72119" x2="36979" y2="77393"/>
                        <a14:foregroundMark x1="36979" y1="77393" x2="37500" y2="86230"/>
                        <a14:foregroundMark x1="37500" y1="86230" x2="45052" y2="92969"/>
                        <a14:foregroundMark x1="45052" y1="92969" x2="56185" y2="94434"/>
                        <a14:foregroundMark x1="56185" y1="94434" x2="65560" y2="90869"/>
                        <a14:foregroundMark x1="65560" y1="90869" x2="58138" y2="88818"/>
                        <a14:foregroundMark x1="58138" y1="88818" x2="49544" y2="90723"/>
                        <a14:foregroundMark x1="49544" y1="90723" x2="41602" y2="89258"/>
                        <a14:foregroundMark x1="41602" y1="89258" x2="56901" y2="91846"/>
                        <a14:foregroundMark x1="56901" y1="91846" x2="37826" y2="84229"/>
                        <a14:foregroundMark x1="37826" y1="84229" x2="34896" y2="78711"/>
                        <a14:foregroundMark x1="34896" y1="78711" x2="37174" y2="88623"/>
                        <a14:foregroundMark x1="37174" y1="88623" x2="45964" y2="94287"/>
                        <a14:foregroundMark x1="45964" y1="94287" x2="58529" y2="93945"/>
                        <a14:foregroundMark x1="58529" y1="93945" x2="65234" y2="90967"/>
                        <a14:foregroundMark x1="65234" y1="90967" x2="70833" y2="79785"/>
                        <a14:foregroundMark x1="70833" y1="79785" x2="69727" y2="71289"/>
                        <a14:foregroundMark x1="69727" y1="71289" x2="66862" y2="66162"/>
                        <a14:foregroundMark x1="66862" y1="66162" x2="60368" y2="62306"/>
                        <a14:foregroundMark x1="57277" y1="61634" x2="55263" y2="61761"/>
                        <a14:foregroundMark x1="48255" y1="62174" x2="39648" y2="65723"/>
                        <a14:foregroundMark x1="39648" y1="65723" x2="32617" y2="76709"/>
                        <a14:foregroundMark x1="32617" y1="76709" x2="32357" y2="82031"/>
                        <a14:foregroundMark x1="32357" y1="82031" x2="34245" y2="87500"/>
                        <a14:foregroundMark x1="36177" y1="88826" x2="41146" y2="92236"/>
                        <a14:foregroundMark x1="41146" y1="92236" x2="50651" y2="95313"/>
                        <a14:foregroundMark x1="50651" y1="95313" x2="57747" y2="94678"/>
                        <a14:foregroundMark x1="57747" y1="94678" x2="64193" y2="89941"/>
                        <a14:foregroundMark x1="64193" y1="89941" x2="48438" y2="90723"/>
                        <a14:foregroundMark x1="48438" y1="90723" x2="37891" y2="82275"/>
                        <a14:foregroundMark x1="37891" y1="82275" x2="36393" y2="76025"/>
                        <a14:foregroundMark x1="36393" y1="76025" x2="36784" y2="73193"/>
                        <a14:foregroundMark x1="79427" y1="18896" x2="70898" y2="15088"/>
                        <a14:foregroundMark x1="70898" y1="15088" x2="61133" y2="13867"/>
                        <a14:foregroundMark x1="61133" y1="13867" x2="59266" y2="14193"/>
                        <a14:foregroundMark x1="50573" y1="16546" x2="46875" y2="20117"/>
                        <a14:foregroundMark x1="46875" y1="20117" x2="75586" y2="18896"/>
                        <a14:foregroundMark x1="75586" y1="18896" x2="68034" y2="16211"/>
                        <a14:foregroundMark x1="68034" y1="16211" x2="55143" y2="16064"/>
                        <a14:foregroundMark x1="55143" y1="16064" x2="74154" y2="18652"/>
                        <a14:foregroundMark x1="74154" y1="18652" x2="70573" y2="16895"/>
                        <a14:foregroundMark x1="89193" y1="42041" x2="89844" y2="34521"/>
                        <a14:foregroundMark x1="89844" y1="34521" x2="89063" y2="42529"/>
                        <a14:foregroundMark x1="89063" y1="42529" x2="89583" y2="40576"/>
                        <a14:foregroundMark x1="37891" y1="38525" x2="40234" y2="43652"/>
                        <a14:foregroundMark x1="40234" y1="43652" x2="36719" y2="38965"/>
                        <a14:foregroundMark x1="36719" y1="38965" x2="37500" y2="44336"/>
                        <a14:foregroundMark x1="37500" y1="44336" x2="35286" y2="37939"/>
                        <a14:foregroundMark x1="35286" y1="37939" x2="36784" y2="45703"/>
                        <a14:foregroundMark x1="36784" y1="45703" x2="34440" y2="40674"/>
                        <a14:foregroundMark x1="34440" y1="40674" x2="35547" y2="47119"/>
                        <a14:foregroundMark x1="35547" y1="47119" x2="32682" y2="36279"/>
                        <a14:foregroundMark x1="32682" y1="36279" x2="34115" y2="46680"/>
                        <a14:foregroundMark x1="34115" y1="46680" x2="32292" y2="39355"/>
                        <a14:foregroundMark x1="32292" y1="39355" x2="31966" y2="43213"/>
                        <a14:foregroundMark x1="70443" y1="69727" x2="72852" y2="80127"/>
                        <a14:foregroundMark x1="72852" y1="80127" x2="68229" y2="87158"/>
                        <a14:foregroundMark x1="68229" y1="87158" x2="73307" y2="79932"/>
                        <a14:foregroundMark x1="73307" y1="79932" x2="71159" y2="70850"/>
                        <a14:foregroundMark x1="71159" y1="70850" x2="73112" y2="76172"/>
                        <a14:foregroundMark x1="73112" y1="76172" x2="72070" y2="82031"/>
                        <a14:foregroundMark x1="72070" y1="82031" x2="71875" y2="82080"/>
                        <a14:foregroundMark x1="73893" y1="73242" x2="69857" y2="66504"/>
                        <a14:foregroundMark x1="71354" y1="68066" x2="73763" y2="78857"/>
                        <a14:foregroundMark x1="73763" y1="78857" x2="68685" y2="89014"/>
                        <a14:foregroundMark x1="68685" y1="89014" x2="63151" y2="92529"/>
                        <a14:foregroundMark x1="63151" y1="92529" x2="54753" y2="95215"/>
                        <a14:foregroundMark x1="54753" y1="95215" x2="46354" y2="95410"/>
                        <a14:foregroundMark x1="46354" y1="95410" x2="40885" y2="93213"/>
                        <a14:foregroundMark x1="65299" y1="57666" x2="54883" y2="55859"/>
                        <a14:foregroundMark x1="63932" y1="57764" x2="56445" y2="56494"/>
                        <a14:foregroundMark x1="56445" y1="56494" x2="59570" y2="57324"/>
                        <a14:foregroundMark x1="59570" y1="56836" x2="55339" y2="56201"/>
                        <a14:foregroundMark x1="54427" y1="56201" x2="48698" y2="53613"/>
                        <a14:foregroundMark x1="43685" y1="63623" x2="49681" y2="62036"/>
                        <a14:foregroundMark x1="51432" y1="61572" x2="55247" y2="61572"/>
                        <a14:foregroundMark x1="46038" y1="62859" x2="51313" y2="61924"/>
                        <a14:foregroundMark x1="43359" y1="63379" x2="51172" y2="61377"/>
                        <a14:foregroundMark x1="68424" y1="65723" x2="61784" y2="62695"/>
                        <a14:foregroundMark x1="61784" y1="62695" x2="59635" y2="62256"/>
                        <a14:foregroundMark x1="41862" y1="63477" x2="49609" y2="61426"/>
                        <a14:foregroundMark x1="49609" y1="61426" x2="53903" y2="61329"/>
                        <a14:foregroundMark x1="46745" y1="62305" x2="46745" y2="62305"/>
                        <a14:foregroundMark x1="46419" y1="61914" x2="50135" y2="61414"/>
                        <a14:foregroundMark x1="48003" y1="61523" x2="43945" y2="62793"/>
                        <a14:foregroundMark x1="68880" y1="65967" x2="72786" y2="70605"/>
                        <a14:foregroundMark x1="72786" y1="70605" x2="73828" y2="76221"/>
                        <a14:foregroundMark x1="73828" y1="76221" x2="73242" y2="82227"/>
                        <a14:foregroundMark x1="73242" y1="82227" x2="72266" y2="83545"/>
                        <a14:foregroundMark x1="70182" y1="67090" x2="73047" y2="72168"/>
                        <a14:foregroundMark x1="73047" y1="72168" x2="73958" y2="79443"/>
                        <a14:foregroundMark x1="73958" y1="79443" x2="73763" y2="80566"/>
                        <a14:foregroundMark x1="69531" y1="66602" x2="73177" y2="73389"/>
                        <a14:foregroundMark x1="73177" y1="73389" x2="73372" y2="76807"/>
                        <a14:foregroundMark x1="70508" y1="67188" x2="73633" y2="74609"/>
                        <a14:foregroundMark x1="41471" y1="64014" x2="40137" y2="65120"/>
                        <a14:foregroundMark x1="41708" y1="94251" x2="48242" y2="95752"/>
                        <a14:foregroundMark x1="49674" y1="95947" x2="57943" y2="94971"/>
                        <a14:foregroundMark x1="50326" y1="95947" x2="55469" y2="95264"/>
                        <a14:foregroundMark x1="50781" y1="96094" x2="54362" y2="95703"/>
                        <a14:foregroundMark x1="53841" y1="95703" x2="56966" y2="95117"/>
                        <a14:foregroundMark x1="74023" y1="73291" x2="74414" y2="78027"/>
                        <a14:foregroundMark x1="73958" y1="73047" x2="73958" y2="79443"/>
                        <a14:foregroundMark x1="73958" y1="79443" x2="69466" y2="86914"/>
                        <a14:foregroundMark x1="74023" y1="78174" x2="68359" y2="89111"/>
                        <a14:foregroundMark x1="66081" y1="63965" x2="62109" y2="62695"/>
                        <a14:foregroundMark x1="58891" y1="61618" x2="51367" y2="61475"/>
                        <a14:foregroundMark x1="45898" y1="61768" x2="48828" y2="61133"/>
                        <a14:foregroundMark x1="59045" y1="61833" x2="58984" y2="61816"/>
                        <a14:foregroundMark x1="56174" y1="61507" x2="61198" y2="62256"/>
                        <a14:foregroundMark x1="54874" y1="61445" x2="60547" y2="62109"/>
                        <a14:foregroundMark x1="60547" y1="62109" x2="63411" y2="63135"/>
                        <a14:foregroundMark x1="59798" y1="61783" x2="64193" y2="63184"/>
                        <a14:foregroundMark x1="64193" y1="63184" x2="64323" y2="63281"/>
                        <a14:foregroundMark x1="58984" y1="61816" x2="67318" y2="65234"/>
                        <a14:foregroundMark x1="67318" y1="65234" x2="67904" y2="65674"/>
                        <a14:backgroundMark x1="58919" y1="13867" x2="50846" y2="15869"/>
                        <a14:backgroundMark x1="50846" y1="15869" x2="59245" y2="14063"/>
                        <a14:backgroundMark x1="50521" y1="16211" x2="50130" y2="16504"/>
                        <a14:backgroundMark x1="34180" y1="28662" x2="39648" y2="24902"/>
                        <a14:backgroundMark x1="32161" y1="46191" x2="33268" y2="48145"/>
                        <a14:backgroundMark x1="31771" y1="45654" x2="33854" y2="48340"/>
                        <a14:backgroundMark x1="30339" y1="42578" x2="33854" y2="48438"/>
                        <a14:backgroundMark x1="33854" y1="48438" x2="34701" y2="49219"/>
                        <a14:backgroundMark x1="53177" y1="56173" x2="51823" y2="55908"/>
                        <a14:backgroundMark x1="66016" y1="58691" x2="64384" y2="58371"/>
                        <a14:backgroundMark x1="48097" y1="53878" x2="45638" y2="52539"/>
                        <a14:backgroundMark x1="51823" y1="55908" x2="49268" y2="54516"/>
                        <a14:backgroundMark x1="45638" y1="52539" x2="39583" y2="63672"/>
                        <a14:backgroundMark x1="39583" y1="63672" x2="41612" y2="63211"/>
                        <a14:backgroundMark x1="60664" y1="61027" x2="56771" y2="57910"/>
                        <a14:backgroundMark x1="56771" y1="57910" x2="45313" y2="54297"/>
                        <a14:backgroundMark x1="45313" y1="54297" x2="49089" y2="59033"/>
                        <a14:backgroundMark x1="49089" y1="59033" x2="54671" y2="59770"/>
                        <a14:backgroundMark x1="57109" y1="60054" x2="51172" y2="57422"/>
                        <a14:backgroundMark x1="51172" y1="57422" x2="50521" y2="58398"/>
                        <a14:backgroundMark x1="58724" y1="58350" x2="58561" y2="58256"/>
                        <a14:backgroundMark x1="57878" y1="59375" x2="56250" y2="58936"/>
                        <a14:backgroundMark x1="45508" y1="52148" x2="42448" y2="51758"/>
                        <a14:backgroundMark x1="86393" y1="50049" x2="83203" y2="53418"/>
                        <a14:backgroundMark x1="82617" y1="52979" x2="76693" y2="56445"/>
                        <a14:backgroundMark x1="76693" y1="56445" x2="76172" y2="56543"/>
                        <a14:backgroundMark x1="87500" y1="26025" x2="87500" y2="26025"/>
                        <a14:backgroundMark x1="87370" y1="25684" x2="89779" y2="31494"/>
                        <a14:backgroundMark x1="89844" y1="31201" x2="90234" y2="32910"/>
                        <a14:backgroundMark x1="89844" y1="31299" x2="90495" y2="31885"/>
                        <a14:backgroundMark x1="40560" y1="63525" x2="34505" y2="68018"/>
                        <a14:backgroundMark x1="34505" y1="68018" x2="30990" y2="73828"/>
                        <a14:backgroundMark x1="43109" y1="62265" x2="46197" y2="61354"/>
                        <a14:backgroundMark x1="56351" y1="59970" x2="58203" y2="59912"/>
                        <a14:backgroundMark x1="59880" y1="61004" x2="61068" y2="61084"/>
                        <a14:backgroundMark x1="46543" y1="60874" x2="44336" y2="60986"/>
                        <a14:backgroundMark x1="33594" y1="87500" x2="37370" y2="91553"/>
                        <a14:backgroundMark x1="41927" y1="94629" x2="36914" y2="91260"/>
                        <a14:backgroundMark x1="33594" y1="87500" x2="34570" y2="89014"/>
                        <a14:backgroundMark x1="63542" y1="62012" x2="58333" y2="60840"/>
                        <a14:backgroundMark x1="58529" y1="60938" x2="46159" y2="60352"/>
                        <a14:backgroundMark x1="33333" y1="70459" x2="34766" y2="68115"/>
                        <a14:backgroundMark x1="33138" y1="69775" x2="36133" y2="66992"/>
                        <a14:backgroundMark x1="34310" y1="68164" x2="35677" y2="66650"/>
                        <a14:backgroundMark x1="34115" y1="68359" x2="35677" y2="67139"/>
                        <a14:backgroundMark x1="33984" y1="69141" x2="36068" y2="66211"/>
                        <a14:backgroundMark x1="33398" y1="69971" x2="35807" y2="66846"/>
                        <a14:backgroundMark x1="41406" y1="63086" x2="46810" y2="60498"/>
                      </a14:backgroundRemoval>
                    </a14:imgEffect>
                  </a14:imgLayer>
                </a14:imgProps>
              </a:ext>
            </a:extLst>
          </a:blip>
          <a:srcRect l="29771" t="58997" r="23140" b="2831"/>
          <a:stretch/>
        </p:blipFill>
        <p:spPr>
          <a:xfrm rot="16200000">
            <a:off x="9864865" y="5766044"/>
            <a:ext cx="5462713" cy="5904423"/>
          </a:xfrm>
          <a:prstGeom prst="rect">
            <a:avLst/>
          </a:prstGeom>
        </p:spPr>
      </p:pic>
      <p:pic>
        <p:nvPicPr>
          <p:cNvPr id="13" name="Picture 12" descr="A picture containing wooden, wood&#10;&#10;Description automatically generated">
            <a:extLst>
              <a:ext uri="{FF2B5EF4-FFF2-40B4-BE49-F238E27FC236}">
                <a16:creationId xmlns:a16="http://schemas.microsoft.com/office/drawing/2014/main" id="{515C1E66-D225-5E89-0E8F-9FED6421E404}"/>
              </a:ext>
            </a:extLst>
          </p:cNvPr>
          <p:cNvPicPr>
            <a:picLocks noChangeAspect="1"/>
          </p:cNvPicPr>
          <p:nvPr/>
        </p:nvPicPr>
        <p:blipFill>
          <a:blip r:embed="rId5">
            <a:extLst>
              <a:ext uri="{BEBA8EAE-BF5A-486C-A8C5-ECC9F3942E4B}">
                <a14:imgProps xmlns:a14="http://schemas.microsoft.com/office/drawing/2010/main">
                  <a14:imgLayer r:embed="rId4">
                    <a14:imgEffect>
                      <a14:backgroundRemoval t="14209" b="95313" l="30469" r="89323">
                        <a14:foregroundMark x1="86627" y1="25851" x2="83203" y2="21826"/>
                        <a14:foregroundMark x1="83203" y1="21826" x2="76563" y2="17480"/>
                        <a14:foregroundMark x1="76563" y1="17480" x2="70182" y2="15186"/>
                        <a14:foregroundMark x1="70182" y1="15186" x2="62666" y2="14491"/>
                        <a14:foregroundMark x1="61198" y1="14355" x2="47128" y2="18365"/>
                        <a14:foregroundMark x1="44398" y1="20672" x2="32813" y2="33350"/>
                        <a14:foregroundMark x1="32813" y1="33350" x2="31250" y2="41602"/>
                        <a14:foregroundMark x1="31250" y1="41602" x2="31917" y2="44709"/>
                        <a14:foregroundMark x1="47400" y1="52992" x2="55258" y2="55958"/>
                        <a14:foregroundMark x1="35238" y1="48402" x2="42390" y2="51101"/>
                        <a14:foregroundMark x1="65609" y1="58135" x2="75382" y2="56387"/>
                        <a14:foregroundMark x1="85911" y1="49826" x2="89063" y2="44287"/>
                        <a14:foregroundMark x1="89063" y1="44287" x2="90026" y2="32129"/>
                        <a14:foregroundMark x1="87447" y1="27010" x2="87500" y2="33691"/>
                        <a14:foregroundMark x1="87500" y1="33691" x2="81250" y2="43848"/>
                        <a14:foregroundMark x1="81250" y1="43848" x2="73057" y2="40283"/>
                        <a14:foregroundMark x1="67383" y1="28174" x2="62721" y2="31605"/>
                        <a14:foregroundMark x1="67728" y1="43279" x2="68880" y2="44873"/>
                        <a14:foregroundMark x1="73050" y1="40583" x2="79036" y2="34424"/>
                        <a14:foregroundMark x1="68880" y1="44873" x2="72948" y2="40688"/>
                        <a14:foregroundMark x1="79036" y1="34424" x2="76628" y2="22656"/>
                        <a14:foregroundMark x1="76628" y1="22656" x2="62174" y2="18701"/>
                        <a14:foregroundMark x1="62174" y1="18701" x2="47266" y2="24219"/>
                        <a14:foregroundMark x1="47266" y1="24219" x2="45898" y2="34619"/>
                        <a14:foregroundMark x1="45898" y1="34619" x2="50911" y2="42578"/>
                        <a14:foregroundMark x1="50911" y1="42578" x2="65039" y2="48340"/>
                        <a14:foregroundMark x1="65039" y1="48340" x2="79557" y2="46582"/>
                        <a14:foregroundMark x1="79557" y1="46582" x2="85547" y2="35303"/>
                        <a14:foregroundMark x1="85547" y1="35303" x2="78125" y2="45898"/>
                        <a14:foregroundMark x1="78125" y1="45898" x2="59180" y2="50928"/>
                        <a14:foregroundMark x1="57513" y1="61686" x2="57357" y2="62695"/>
                        <a14:foregroundMark x1="59180" y1="50928" x2="58308" y2="56556"/>
                        <a14:foregroundMark x1="57357" y1="62695" x2="39909" y2="72119"/>
                        <a14:foregroundMark x1="39909" y1="72119" x2="36979" y2="77393"/>
                        <a14:foregroundMark x1="36979" y1="77393" x2="37500" y2="86230"/>
                        <a14:foregroundMark x1="37500" y1="86230" x2="45052" y2="92969"/>
                        <a14:foregroundMark x1="45052" y1="92969" x2="56185" y2="94434"/>
                        <a14:foregroundMark x1="56185" y1="94434" x2="65560" y2="90869"/>
                        <a14:foregroundMark x1="65560" y1="90869" x2="58138" y2="88818"/>
                        <a14:foregroundMark x1="58138" y1="88818" x2="49544" y2="90723"/>
                        <a14:foregroundMark x1="49544" y1="90723" x2="41602" y2="89258"/>
                        <a14:foregroundMark x1="41602" y1="89258" x2="56901" y2="91846"/>
                        <a14:foregroundMark x1="56901" y1="91846" x2="37826" y2="84229"/>
                        <a14:foregroundMark x1="37826" y1="84229" x2="34896" y2="78711"/>
                        <a14:foregroundMark x1="34896" y1="78711" x2="37174" y2="88623"/>
                        <a14:foregroundMark x1="37174" y1="88623" x2="45964" y2="94287"/>
                        <a14:foregroundMark x1="45964" y1="94287" x2="58529" y2="93945"/>
                        <a14:foregroundMark x1="58529" y1="93945" x2="65234" y2="90967"/>
                        <a14:foregroundMark x1="65234" y1="90967" x2="70833" y2="79785"/>
                        <a14:foregroundMark x1="70833" y1="79785" x2="69727" y2="71289"/>
                        <a14:foregroundMark x1="69727" y1="71289" x2="66862" y2="66162"/>
                        <a14:foregroundMark x1="66862" y1="66162" x2="60368" y2="62306"/>
                        <a14:foregroundMark x1="57277" y1="61634" x2="48937" y2="62159"/>
                        <a14:foregroundMark x1="47502" y1="62485" x2="39648" y2="65723"/>
                        <a14:foregroundMark x1="39648" y1="65723" x2="32617" y2="76709"/>
                        <a14:foregroundMark x1="32617" y1="76709" x2="32357" y2="82031"/>
                        <a14:foregroundMark x1="32357" y1="82031" x2="34245" y2="87500"/>
                        <a14:foregroundMark x1="34245" y1="87500" x2="41146" y2="92236"/>
                        <a14:foregroundMark x1="41146" y1="92236" x2="50651" y2="95313"/>
                        <a14:foregroundMark x1="50651" y1="95313" x2="57747" y2="94678"/>
                        <a14:foregroundMark x1="57747" y1="94678" x2="64193" y2="89941"/>
                        <a14:foregroundMark x1="64193" y1="89941" x2="48438" y2="90723"/>
                        <a14:foregroundMark x1="48438" y1="90723" x2="37891" y2="82275"/>
                        <a14:foregroundMark x1="37891" y1="82275" x2="36393" y2="76025"/>
                        <a14:foregroundMark x1="36393" y1="76025" x2="36784" y2="73193"/>
                        <a14:foregroundMark x1="79427" y1="18896" x2="70898" y2="15088"/>
                        <a14:foregroundMark x1="66435" y1="14530" x2="62278" y2="14010"/>
                        <a14:foregroundMark x1="70898" y1="15088" x2="66725" y2="14566"/>
                        <a14:foregroundMark x1="50015" y1="17085" x2="46875" y2="20117"/>
                        <a14:foregroundMark x1="46875" y1="20117" x2="75586" y2="18896"/>
                        <a14:foregroundMark x1="75586" y1="18896" x2="68034" y2="16211"/>
                        <a14:foregroundMark x1="68034" y1="16211" x2="55143" y2="16064"/>
                        <a14:foregroundMark x1="55143" y1="16064" x2="74154" y2="18652"/>
                        <a14:foregroundMark x1="74154" y1="18652" x2="70573" y2="16895"/>
                        <a14:foregroundMark x1="89193" y1="42041" x2="89844" y2="34521"/>
                        <a14:foregroundMark x1="89844" y1="34521" x2="89063" y2="42529"/>
                        <a14:foregroundMark x1="89063" y1="42529" x2="89583" y2="40576"/>
                        <a14:foregroundMark x1="37891" y1="38525" x2="40234" y2="43652"/>
                        <a14:foregroundMark x1="40234" y1="43652" x2="36719" y2="38965"/>
                        <a14:foregroundMark x1="36719" y1="38965" x2="37500" y2="44336"/>
                        <a14:foregroundMark x1="37500" y1="44336" x2="35286" y2="37939"/>
                        <a14:foregroundMark x1="35286" y1="37939" x2="36784" y2="45703"/>
                        <a14:foregroundMark x1="36784" y1="45703" x2="34440" y2="40674"/>
                        <a14:foregroundMark x1="34440" y1="40674" x2="35547" y2="47119"/>
                        <a14:foregroundMark x1="35547" y1="47119" x2="32682" y2="36279"/>
                        <a14:foregroundMark x1="32682" y1="36279" x2="34115" y2="46680"/>
                        <a14:foregroundMark x1="34115" y1="46680" x2="32292" y2="39355"/>
                        <a14:foregroundMark x1="32292" y1="39355" x2="31966" y2="43213"/>
                        <a14:foregroundMark x1="70443" y1="69727" x2="72852" y2="80127"/>
                        <a14:foregroundMark x1="72852" y1="80127" x2="68229" y2="87158"/>
                        <a14:foregroundMark x1="68229" y1="87158" x2="73307" y2="79932"/>
                        <a14:foregroundMark x1="73307" y1="79932" x2="71159" y2="70850"/>
                        <a14:foregroundMark x1="71159" y1="70850" x2="73112" y2="76172"/>
                        <a14:foregroundMark x1="73112" y1="76172" x2="72070" y2="82031"/>
                        <a14:foregroundMark x1="72070" y1="82031" x2="71875" y2="82080"/>
                        <a14:foregroundMark x1="73893" y1="73242" x2="69857" y2="66504"/>
                        <a14:foregroundMark x1="71354" y1="68066" x2="73763" y2="78857"/>
                        <a14:foregroundMark x1="73763" y1="78857" x2="68685" y2="89014"/>
                        <a14:foregroundMark x1="68685" y1="89014" x2="63151" y2="92529"/>
                        <a14:foregroundMark x1="63151" y1="92529" x2="54753" y2="95215"/>
                        <a14:foregroundMark x1="54753" y1="95215" x2="46354" y2="95410"/>
                        <a14:foregroundMark x1="46354" y1="95410" x2="40885" y2="93213"/>
                        <a14:foregroundMark x1="65299" y1="57666" x2="54883" y2="55859"/>
                        <a14:foregroundMark x1="63932" y1="57764" x2="56445" y2="56494"/>
                        <a14:foregroundMark x1="56445" y1="56494" x2="59570" y2="57324"/>
                        <a14:foregroundMark x1="59570" y1="56836" x2="55339" y2="56201"/>
                        <a14:foregroundMark x1="54427" y1="56201" x2="48698" y2="53613"/>
                        <a14:foregroundMark x1="43685" y1="63623" x2="51432" y2="61572"/>
                        <a14:foregroundMark x1="51432" y1="61572" x2="56185" y2="61572"/>
                        <a14:foregroundMark x1="44206" y1="63184" x2="56055" y2="61084"/>
                        <a14:foregroundMark x1="43359" y1="63379" x2="51172" y2="61377"/>
                        <a14:foregroundMark x1="51172" y1="61377" x2="55534" y2="61328"/>
                        <a14:foregroundMark x1="42643" y1="63867" x2="45508" y2="62305"/>
                        <a14:foregroundMark x1="68424" y1="65723" x2="61784" y2="62695"/>
                        <a14:foregroundMark x1="61784" y1="62695" x2="59635" y2="62256"/>
                        <a14:foregroundMark x1="53190" y1="15869" x2="59180" y2="14404"/>
                        <a14:foregroundMark x1="73112" y1="33740" x2="74349" y2="38574"/>
                        <a14:foregroundMark x1="67131" y1="43336" x2="59375" y2="42627"/>
                        <a14:foregroundMark x1="59375" y1="42627" x2="66081" y2="44678"/>
                        <a14:foregroundMark x1="66081" y1="44678" x2="59440" y2="43408"/>
                        <a14:foregroundMark x1="75521" y1="55664" x2="84635" y2="49951"/>
                        <a14:foregroundMark x1="76237" y1="55127" x2="83073" y2="51123"/>
                        <a14:foregroundMark x1="77214" y1="54834" x2="83464" y2="51270"/>
                        <a14:foregroundMark x1="77018" y1="55859" x2="77018" y2="55859"/>
                        <a14:foregroundMark x1="77018" y1="55176" x2="80469" y2="53613"/>
                        <a14:foregroundMark x1="80013" y1="53320" x2="81771" y2="52344"/>
                        <a14:foregroundMark x1="79753" y1="54004" x2="82031" y2="52490"/>
                        <a14:foregroundMark x1="80143" y1="53516" x2="82617" y2="52002"/>
                        <a14:foregroundMark x1="80143" y1="54150" x2="83008" y2="51465"/>
                        <a14:foregroundMark x1="80339" y1="53125" x2="83138" y2="51807"/>
                        <a14:foregroundMark x1="81445" y1="53320" x2="83789" y2="51270"/>
                        <a14:foregroundMark x1="81966" y1="52344" x2="84440" y2="50830"/>
                        <a14:foregroundMark x1="45768" y1="51270" x2="47852" y2="52539"/>
                        <a14:foregroundMark x1="80013" y1="54199" x2="76072" y2="55773"/>
                        <a14:foregroundMark x1="32422" y1="45801" x2="36328" y2="49854"/>
                        <a14:foregroundMark x1="68815" y1="32813" x2="69922" y2="40625"/>
                        <a14:foregroundMark x1="69922" y1="40625" x2="71484" y2="34766"/>
                        <a14:foregroundMark x1="71484" y1="34766" x2="71940" y2="41113"/>
                        <a14:foregroundMark x1="71940" y1="41113" x2="72396" y2="35254"/>
                        <a14:foregroundMark x1="72396" y1="35254" x2="70638" y2="39063"/>
                        <a14:foregroundMark x1="69076" y1="42432" x2="68099" y2="41895"/>
                        <a14:foregroundMark x1="69206" y1="42480" x2="71419" y2="39746"/>
                        <a14:foregroundMark x1="69076" y1="41943" x2="70964" y2="40967"/>
                        <a14:foregroundMark x1="69922" y1="42432" x2="71029" y2="41113"/>
                        <a14:foregroundMark x1="67613" y1="41590" x2="69466" y2="38623"/>
                        <a14:foregroundMark x1="67383" y1="41561" x2="69076" y2="39990"/>
                        <a14:foregroundMark x1="66166" y1="40803" x2="68294" y2="38086"/>
                        <a14:foregroundMark x1="66780" y1="34601" x2="66862" y2="34131"/>
                        <a14:foregroundMark x1="66323" y1="37208" x2="66727" y2="34902"/>
                        <a14:foregroundMark x1="66478" y1="33666" x2="67143" y2="33545"/>
                        <a14:foregroundMark x1="68750" y1="33252" x2="66536" y2="33655"/>
                        <a14:foregroundMark x1="61333" y1="32640" x2="56771" y2="31592"/>
                        <a14:foregroundMark x1="67188" y1="33984" x2="66515" y2="33829"/>
                        <a14:foregroundMark x1="66602" y1="33887" x2="66510" y2="33873"/>
                        <a14:foregroundMark x1="67188" y1="32568" x2="59961" y2="31738"/>
                        <a14:foregroundMark x1="70313" y1="33545" x2="66146" y2="32568"/>
                        <a14:foregroundMark x1="70182" y1="34424" x2="69271" y2="34912"/>
                        <a14:foregroundMark x1="71680" y1="40820" x2="66392" y2="41881"/>
                        <a14:foregroundMark x1="54557" y1="32764" x2="54036" y2="33740"/>
                        <a14:foregroundMark x1="66146" y1="38770" x2="66146" y2="39307"/>
                        <a14:foregroundMark x1="66211" y1="40283" x2="66862" y2="42236"/>
                        <a14:foregroundMark x1="67188" y1="42432" x2="67188" y2="42920"/>
                        <a14:foregroundMark x1="66797" y1="42236" x2="67057" y2="42773"/>
                        <a14:foregroundMark x1="66862" y1="42236" x2="67188" y2="42676"/>
                        <a14:foregroundMark x1="67253" y1="42627" x2="66992" y2="42578"/>
                        <a14:foregroundMark x1="67448" y1="42578" x2="67057" y2="42578"/>
                        <a14:foregroundMark x1="67643" y1="42676" x2="66992" y2="42578"/>
                        <a14:foregroundMark x1="67513" y1="42578" x2="66992" y2="42578"/>
                        <a14:foregroundMark x1="67318" y1="42627" x2="66732" y2="42627"/>
                        <a14:foregroundMark x1="64323" y1="33252" x2="60807" y2="32373"/>
                        <a14:foregroundMark x1="64388" y1="33203" x2="61393" y2="33203"/>
                        <a14:foregroundMark x1="63281" y1="32959" x2="59375" y2="32617"/>
                        <a14:foregroundMark x1="60352" y1="33105" x2="58366" y2="33062"/>
                        <a14:foregroundMark x1="64128" y1="33398" x2="62500" y2="33398"/>
                        <a14:foregroundMark x1="66081" y1="33789" x2="62044" y2="32910"/>
                        <a14:foregroundMark x1="62630" y1="33398" x2="58984" y2="32813"/>
                        <a14:foregroundMark x1="63281" y1="33740" x2="61068" y2="33252"/>
                        <a14:foregroundMark x1="62826" y1="33594" x2="60286" y2="32910"/>
                        <a14:foregroundMark x1="63281" y1="33984" x2="61003" y2="33398"/>
                        <a14:foregroundMark x1="56431" y1="32745" x2="55143" y2="32617"/>
                        <a14:foregroundMark x1="82682" y1="21240" x2="79167" y2="18994"/>
                        <a14:foregroundMark x1="81185" y1="19971" x2="79818" y2="18994"/>
                        <a14:foregroundMark x1="78776" y1="18604" x2="75326" y2="17041"/>
                        <a14:foregroundMark x1="78581" y1="18457" x2="73438" y2="16260"/>
                        <a14:foregroundMark x1="78516" y1="18555" x2="72396" y2="15381"/>
                        <a14:foregroundMark x1="72396" y1="15381" x2="63346" y2="14404"/>
                        <a14:foregroundMark x1="78451" y1="18555" x2="72526" y2="15723"/>
                        <a14:foregroundMark x1="78451" y1="18262" x2="72135" y2="15771"/>
                        <a14:foregroundMark x1="72135" y1="15771" x2="72005" y2="15771"/>
                        <a14:foregroundMark x1="72786" y1="15625" x2="66016" y2="14453"/>
                        <a14:foregroundMark x1="66016" y1="14453" x2="66016" y2="14453"/>
                        <a14:foregroundMark x1="68555" y1="14893" x2="71224" y2="15723"/>
                        <a14:foregroundMark x1="67448" y1="14600" x2="70898" y2="15088"/>
                        <a14:foregroundMark x1="68034" y1="14600" x2="72461" y2="15576"/>
                        <a14:foregroundMark x1="67839" y1="14746" x2="74479" y2="16602"/>
                        <a14:foregroundMark x1="74479" y1="16602" x2="74674" y2="16602"/>
                        <a14:foregroundMark x1="72461" y1="15967" x2="78581" y2="18604"/>
                        <a14:foregroundMark x1="55339" y1="15820" x2="63151" y2="14648"/>
                        <a14:foregroundMark x1="63151" y1="14648" x2="70247" y2="15430"/>
                        <a14:foregroundMark x1="70247" y1="15430" x2="66016" y2="14404"/>
                        <a14:foregroundMark x1="45117" y1="21094" x2="46029" y2="20166"/>
                        <a14:foregroundMark x1="44857" y1="21973" x2="46224" y2="20557"/>
                        <a14:foregroundMark x1="45247" y1="20898" x2="50716" y2="18408"/>
                        <a14:foregroundMark x1="64909" y1="58252" x2="60938" y2="57764"/>
                        <a14:foregroundMark x1="39518" y1="51074" x2="37240" y2="50244"/>
                        <a14:foregroundMark x1="71419" y1="15137" x2="67969" y2="14551"/>
                        <a14:foregroundMark x1="70964" y1="15137" x2="66471" y2="14209"/>
                        <a14:foregroundMark x1="77344" y1="17969" x2="70768" y2="15283"/>
                        <a14:foregroundMark x1="76367" y1="17236" x2="73372" y2="15967"/>
                        <a14:foregroundMark x1="73372" y1="15918" x2="64974" y2="14307"/>
                        <a14:foregroundMark x1="78125" y1="18311" x2="71224" y2="15430"/>
                        <a14:foregroundMark x1="78451" y1="18555" x2="70898" y2="15234"/>
                        <a14:foregroundMark x1="78255" y1="18115" x2="72070" y2="15381"/>
                        <a14:foregroundMark x1="73372" y1="15967" x2="76563" y2="17383"/>
                        <a14:foregroundMark x1="73177" y1="15918" x2="76107" y2="17090"/>
                        <a14:foregroundMark x1="71875" y1="15283" x2="75326" y2="16797"/>
                        <a14:foregroundMark x1="83854" y1="22607" x2="87024" y2="26676"/>
                        <a14:foregroundMark x1="86924" y1="27192" x2="88997" y2="32959"/>
                        <a14:foregroundMark x1="87630" y1="27344" x2="89258" y2="32031"/>
                        <a14:foregroundMark x1="52214" y1="55420" x2="55924" y2="56934"/>
                        <a14:foregroundMark x1="52018" y1="55371" x2="55078" y2="56738"/>
                        <a14:foregroundMark x1="65755" y1="58105" x2="55990" y2="56934"/>
                        <a14:foregroundMark x1="61849" y1="57910" x2="56055" y2="56885"/>
                        <a14:foregroundMark x1="56641" y1="56885" x2="60872" y2="58105"/>
                        <a14:foregroundMark x1="61133" y1="57959" x2="64518" y2="58350"/>
                        <a14:foregroundMark x1="56641" y1="57178" x2="61523" y2="58105"/>
                        <a14:foregroundMark x1="58203" y1="57373" x2="62305" y2="58203"/>
                        <a14:backgroundMark x1="53688" y1="15164" x2="50846" y2="15869"/>
                        <a14:backgroundMark x1="50846" y1="15869" x2="59245" y2="14063"/>
                        <a14:backgroundMark x1="50521" y1="16211" x2="50130" y2="16504"/>
                        <a14:backgroundMark x1="34180" y1="28662" x2="39648" y2="24902"/>
                        <a14:backgroundMark x1="48097" y1="53878" x2="46857" y2="53203"/>
                        <a14:backgroundMark x1="51823" y1="55908" x2="49268" y2="54516"/>
                        <a14:backgroundMark x1="45638" y1="52539" x2="39583" y2="63672"/>
                        <a14:backgroundMark x1="51925" y1="60867" x2="54622" y2="60254"/>
                        <a14:backgroundMark x1="39583" y1="63672" x2="43831" y2="62707"/>
                        <a14:backgroundMark x1="56385" y1="60637" x2="61589" y2="61768"/>
                        <a14:backgroundMark x1="54622" y1="60254" x2="55770" y2="60504"/>
                        <a14:backgroundMark x1="61589" y1="61768" x2="56771" y2="57910"/>
                        <a14:backgroundMark x1="53699" y1="56941" x2="45313" y2="54297"/>
                        <a14:backgroundMark x1="55596" y1="57539" x2="55291" y2="57443"/>
                        <a14:backgroundMark x1="45313" y1="54297" x2="49089" y2="59033"/>
                        <a14:backgroundMark x1="49089" y1="59033" x2="57227" y2="60107"/>
                        <a14:backgroundMark x1="57227" y1="60107" x2="51172" y2="57422"/>
                        <a14:backgroundMark x1="51172" y1="57422" x2="50521" y2="58398"/>
                        <a14:backgroundMark x1="57878" y1="59375" x2="56250" y2="58936"/>
                        <a14:backgroundMark x1="44619" y1="52035" x2="42448" y2="51758"/>
                        <a14:backgroundMark x1="86393" y1="50049" x2="83203" y2="53418"/>
                        <a14:backgroundMark x1="76693" y1="56445" x2="76172" y2="56543"/>
                        <a14:backgroundMark x1="87803" y1="26729" x2="89779" y2="31494"/>
                        <a14:backgroundMark x1="90001" y1="31889" x2="90234" y2="32910"/>
                        <a14:backgroundMark x1="50716" y1="60400" x2="43815" y2="61816"/>
                        <a14:backgroundMark x1="40560" y1="63525" x2="34505" y2="68018"/>
                        <a14:backgroundMark x1="34505" y1="68018" x2="30990" y2="73828"/>
                        <a14:backgroundMark x1="46224" y1="18359" x2="44922" y2="19092"/>
                        <a14:backgroundMark x1="46484" y1="18018" x2="46029" y2="18408"/>
                        <a14:backgroundMark x1="50456" y1="16260" x2="49479" y2="16650"/>
                        <a14:backgroundMark x1="45117" y1="19336" x2="42773" y2="20508"/>
                        <a14:backgroundMark x1="65885" y1="13721" x2="64323" y2="13232"/>
                        <a14:backgroundMark x1="64323" y1="13232" x2="64323" y2="13232"/>
                        <a14:backgroundMark x1="61983" y1="13600" x2="57487" y2="13721"/>
                        <a14:backgroundMark x1="64779" y1="13525" x2="62705" y2="13581"/>
                        <a14:backgroundMark x1="57487" y1="13721" x2="57422" y2="13721"/>
                        <a14:backgroundMark x1="63411" y1="13672" x2="60482" y2="13672"/>
                        <a14:backgroundMark x1="62044" y1="13721" x2="59635" y2="13574"/>
                        <a14:backgroundMark x1="56120" y1="33447" x2="55599" y2="39648"/>
                        <a14:backgroundMark x1="55599" y1="39648" x2="62184" y2="41748"/>
                        <a14:backgroundMark x1="62760" y1="35400" x2="63087" y2="35922"/>
                        <a14:backgroundMark x1="60938" y1="34277" x2="62109" y2="35986"/>
                        <a14:backgroundMark x1="32878" y1="30371" x2="30273" y2="35986"/>
                        <a14:backgroundMark x1="30273" y1="35986" x2="29818" y2="41797"/>
                        <a14:backgroundMark x1="29818" y1="41797" x2="30078" y2="42627"/>
                        <a14:backgroundMark x1="31649" y1="46163" x2="31055" y2="44678"/>
                        <a14:backgroundMark x1="30469" y1="44141" x2="30078" y2="41455"/>
                        <a14:backgroundMark x1="31926" y1="46033" x2="31315" y2="45117"/>
                        <a14:backgroundMark x1="31888" y1="46051" x2="31771" y2="45508"/>
                        <a14:backgroundMark x1="32031" y1="48096" x2="33333" y2="50342"/>
                        <a14:backgroundMark x1="31771" y1="46777" x2="32617" y2="49268"/>
                        <a14:backgroundMark x1="32292" y1="47852" x2="33398" y2="51172"/>
                        <a14:backgroundMark x1="30469" y1="43945" x2="31510" y2="45947"/>
                        <a14:backgroundMark x1="30208" y1="43066" x2="30404" y2="44092"/>
                        <a14:backgroundMark x1="29818" y1="41943" x2="30273" y2="43799"/>
                        <a14:backgroundMark x1="29948" y1="40674" x2="29948" y2="41650"/>
                        <a14:backgroundMark x1="31055" y1="45459" x2="31055" y2="45459"/>
                        <a14:backgroundMark x1="31315" y1="45459" x2="31944" y2="46025"/>
                        <a14:backgroundMark x1="29818" y1="40576" x2="30013" y2="42236"/>
                        <a14:backgroundMark x1="29753" y1="41064" x2="30013" y2="41992"/>
                        <a14:backgroundMark x1="29948" y1="41064" x2="29948" y2="41064"/>
                        <a14:backgroundMark x1="29753" y1="41455" x2="29818" y2="40576"/>
                        <a14:backgroundMark x1="29818" y1="42090" x2="29557" y2="39893"/>
                        <a14:backgroundMark x1="63288" y1="34588" x2="65495" y2="38916"/>
                        <a14:backgroundMark x1="65495" y1="38916" x2="63672" y2="34961"/>
                        <a14:backgroundMark x1="65169" y1="38330" x2="64128" y2="38232"/>
                        <a14:backgroundMark x1="63867" y1="34375" x2="65951" y2="38965"/>
                        <a14:backgroundMark x1="63477" y1="34619" x2="64648" y2="39258"/>
                        <a14:backgroundMark x1="63477" y1="34277" x2="65234" y2="38477"/>
                        <a14:backgroundMark x1="63867" y1="34619" x2="64844" y2="40918"/>
                        <a14:backgroundMark x1="64844" y1="40918" x2="64063" y2="41895"/>
                        <a14:backgroundMark x1="61914" y1="41455" x2="64518" y2="38770"/>
                        <a14:backgroundMark x1="62760" y1="41602" x2="64063" y2="41309"/>
                        <a14:backgroundMark x1="61719" y1="41895" x2="63672" y2="41406"/>
                        <a14:backgroundMark x1="63021" y1="41992" x2="64323" y2="41992"/>
                        <a14:backgroundMark x1="63216" y1="41260" x2="64128" y2="40479"/>
                        <a14:backgroundMark x1="63867" y1="41309" x2="64844" y2="41455"/>
                        <a14:backgroundMark x1="63737" y1="42334" x2="65690" y2="42334"/>
                        <a14:backgroundMark x1="64063" y1="41895" x2="65675" y2="42101"/>
                        <a14:backgroundMark x1="63411" y1="41064" x2="65039" y2="40967"/>
                        <a14:backgroundMark x1="64193" y1="41992" x2="65718" y2="42229"/>
                        <a14:backgroundMark x1="62956" y1="42480" x2="67318" y2="42627"/>
                        <a14:backgroundMark x1="65455" y1="40422" x2="65234" y2="39746"/>
                        <a14:backgroundMark x1="66024" y1="40318" x2="65755" y2="39063"/>
                        <a14:backgroundMark x1="65495" y1="40415" x2="65495" y2="39307"/>
                        <a14:backgroundMark x1="66081" y1="41797" x2="65625" y2="39746"/>
                        <a14:backgroundMark x1="65625" y1="39160" x2="66211" y2="34277"/>
                        <a14:backgroundMark x1="65169" y1="35938" x2="63774" y2="34713"/>
                        <a14:backgroundMark x1="65430" y1="41064" x2="65495" y2="40625"/>
                        <a14:backgroundMark x1="65430" y1="40576" x2="65755" y2="38135"/>
                        <a14:backgroundMark x1="58724" y1="33545" x2="56771" y2="33203"/>
                        <a14:backgroundMark x1="90365" y1="33008" x2="90365" y2="32324"/>
                        <a14:backgroundMark x1="86263" y1="49707" x2="86263" y2="49707"/>
                        <a14:backgroundMark x1="86068" y1="49854" x2="85677" y2="50000"/>
                        <a14:backgroundMark x1="76693" y1="56396" x2="75586" y2="56592"/>
                        <a14:backgroundMark x1="87240" y1="25928" x2="87435" y2="26465"/>
                        <a14:backgroundMark x1="87630" y1="26465" x2="87891" y2="26855"/>
                        <a14:backgroundMark x1="47070" y1="18066" x2="46810" y2="18311"/>
                        <a14:backgroundMark x1="47266" y1="17969" x2="46810" y2="18262"/>
                      </a14:backgroundRemoval>
                    </a14:imgEffect>
                  </a14:imgLayer>
                </a14:imgProps>
              </a:ext>
            </a:extLst>
          </a:blip>
          <a:srcRect l="29771" t="13332" r="7854" b="41490"/>
          <a:stretch/>
        </p:blipFill>
        <p:spPr>
          <a:xfrm rot="16200000">
            <a:off x="15625474" y="6406855"/>
            <a:ext cx="6180078" cy="5968197"/>
          </a:xfrm>
          <a:prstGeom prst="rect">
            <a:avLst/>
          </a:prstGeom>
        </p:spPr>
      </p:pic>
      <p:cxnSp>
        <p:nvCxnSpPr>
          <p:cNvPr id="22" name="Straight Arrow Connector 21">
            <a:extLst>
              <a:ext uri="{FF2B5EF4-FFF2-40B4-BE49-F238E27FC236}">
                <a16:creationId xmlns:a16="http://schemas.microsoft.com/office/drawing/2014/main" id="{006CF13C-A77A-4DA9-3105-FD4AD5F3A066}"/>
              </a:ext>
            </a:extLst>
          </p:cNvPr>
          <p:cNvCxnSpPr>
            <a:cxnSpLocks/>
            <a:stCxn id="7" idx="3"/>
          </p:cNvCxnSpPr>
          <p:nvPr/>
        </p:nvCxnSpPr>
        <p:spPr>
          <a:xfrm flipV="1">
            <a:off x="14271942" y="3047165"/>
            <a:ext cx="594739" cy="616707"/>
          </a:xfrm>
          <a:prstGeom prst="straightConnector1">
            <a:avLst/>
          </a:prstGeom>
          <a:noFill/>
          <a:ln w="508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9" name="Straight Arrow Connector 28">
            <a:extLst>
              <a:ext uri="{FF2B5EF4-FFF2-40B4-BE49-F238E27FC236}">
                <a16:creationId xmlns:a16="http://schemas.microsoft.com/office/drawing/2014/main" id="{10966946-721A-BFD9-A71A-9BA50A280F4D}"/>
              </a:ext>
            </a:extLst>
          </p:cNvPr>
          <p:cNvCxnSpPr>
            <a:cxnSpLocks/>
            <a:stCxn id="7" idx="3"/>
          </p:cNvCxnSpPr>
          <p:nvPr/>
        </p:nvCxnSpPr>
        <p:spPr>
          <a:xfrm>
            <a:off x="14271942" y="3663872"/>
            <a:ext cx="594739" cy="187499"/>
          </a:xfrm>
          <a:prstGeom prst="straightConnector1">
            <a:avLst/>
          </a:prstGeom>
          <a:noFill/>
          <a:ln w="508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5392485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C9212-F618-E490-0BB3-89B7FF8D1A4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A3E6FB4-06F3-E09C-9034-4CCC8748DCFC}"/>
              </a:ext>
            </a:extLst>
          </p:cNvPr>
          <p:cNvSpPr>
            <a:spLocks noGrp="1"/>
          </p:cNvSpPr>
          <p:nvPr>
            <p:ph type="body" sz="quarter" idx="11"/>
          </p:nvPr>
        </p:nvSpPr>
        <p:spPr>
          <a:xfrm>
            <a:off x="709127" y="238931"/>
            <a:ext cx="17112341" cy="1857155"/>
          </a:xfrm>
        </p:spPr>
        <p:txBody>
          <a:bodyPr/>
          <a:lstStyle/>
          <a:p>
            <a:r>
              <a:rPr lang="en-US" sz="6000" dirty="0"/>
              <a:t>Experimental setup – </a:t>
            </a:r>
            <a:r>
              <a:rPr lang="en-US" sz="6000"/>
              <a:t>Single-cylinder Engine</a:t>
            </a:r>
            <a:endParaRPr lang="en-US" sz="6000" dirty="0"/>
          </a:p>
        </p:txBody>
      </p:sp>
      <p:pic>
        <p:nvPicPr>
          <p:cNvPr id="5" name="Picture 31">
            <a:extLst>
              <a:ext uri="{FF2B5EF4-FFF2-40B4-BE49-F238E27FC236}">
                <a16:creationId xmlns:a16="http://schemas.microsoft.com/office/drawing/2014/main" id="{5DE8A53D-1187-04C7-2D21-386D8DC44CE9}"/>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6850" y="6001900"/>
            <a:ext cx="7886677" cy="6700936"/>
          </a:xfrm>
          <a:prstGeom prst="rect">
            <a:avLst/>
          </a:prstGeom>
          <a:noFill/>
          <a:ln w="9525">
            <a:noFill/>
            <a:miter lim="800000"/>
            <a:headEnd/>
            <a:tailEnd/>
          </a:ln>
        </p:spPr>
      </p:pic>
      <p:pic>
        <p:nvPicPr>
          <p:cNvPr id="6" name="Content Placeholder 9" descr="A picture containing building, indoor, engine, dirty">
            <a:extLst>
              <a:ext uri="{FF2B5EF4-FFF2-40B4-BE49-F238E27FC236}">
                <a16:creationId xmlns:a16="http://schemas.microsoft.com/office/drawing/2014/main" id="{6FE3FA06-26DA-5169-B780-BBE871608434}"/>
              </a:ext>
            </a:extLst>
          </p:cNvPr>
          <p:cNvPicPr>
            <a:picLocks noChangeAspect="1"/>
          </p:cNvPicPr>
          <p:nvPr/>
        </p:nvPicPr>
        <p:blipFill rotWithShape="1">
          <a:blip r:embed="rId3"/>
          <a:srcRect l="7130" t="11599" r="23588" b="12937"/>
          <a:stretch/>
        </p:blipFill>
        <p:spPr>
          <a:xfrm>
            <a:off x="424261" y="1729953"/>
            <a:ext cx="7089600" cy="10256094"/>
          </a:xfrm>
          <a:prstGeom prst="rect">
            <a:avLst/>
          </a:prstGeom>
          <a:ln w="12700">
            <a:solidFill>
              <a:srgbClr val="221F20"/>
            </a:solidFill>
          </a:ln>
        </p:spPr>
      </p:pic>
      <p:sp>
        <p:nvSpPr>
          <p:cNvPr id="7" name="Content Placeholder 9">
            <a:extLst>
              <a:ext uri="{FF2B5EF4-FFF2-40B4-BE49-F238E27FC236}">
                <a16:creationId xmlns:a16="http://schemas.microsoft.com/office/drawing/2014/main" id="{666E5D64-8EFA-EDF4-1B6B-4456AEA263B0}"/>
              </a:ext>
            </a:extLst>
          </p:cNvPr>
          <p:cNvSpPr txBox="1">
            <a:spLocks/>
          </p:cNvSpPr>
          <p:nvPr/>
        </p:nvSpPr>
        <p:spPr>
          <a:xfrm>
            <a:off x="16267287" y="1701444"/>
            <a:ext cx="8120575" cy="1604865"/>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2400" dirty="0"/>
              <a:t>High-output single cylinder research engine</a:t>
            </a:r>
          </a:p>
          <a:p>
            <a:pPr hangingPunct="1"/>
            <a:r>
              <a:rPr lang="en-US" sz="2400" dirty="0"/>
              <a:t>Piston instrumented with embedded thermocouples (1mm subsurface) and a wireless telemetry system</a:t>
            </a:r>
          </a:p>
        </p:txBody>
      </p:sp>
      <p:graphicFrame>
        <p:nvGraphicFramePr>
          <p:cNvPr id="8" name="object 3">
            <a:extLst>
              <a:ext uri="{FF2B5EF4-FFF2-40B4-BE49-F238E27FC236}">
                <a16:creationId xmlns:a16="http://schemas.microsoft.com/office/drawing/2014/main" id="{94327AC4-9758-BE1C-45D4-4069262429C8}"/>
              </a:ext>
            </a:extLst>
          </p:cNvPr>
          <p:cNvGraphicFramePr>
            <a:graphicFrameLocks noGrp="1"/>
          </p:cNvGraphicFramePr>
          <p:nvPr>
            <p:extLst>
              <p:ext uri="{D42A27DB-BD31-4B8C-83A1-F6EECF244321}">
                <p14:modId xmlns:p14="http://schemas.microsoft.com/office/powerpoint/2010/main" val="3735584882"/>
              </p:ext>
            </p:extLst>
          </p:nvPr>
        </p:nvGraphicFramePr>
        <p:xfrm>
          <a:off x="8446260" y="1701444"/>
          <a:ext cx="7447859" cy="4246245"/>
        </p:xfrm>
        <a:graphic>
          <a:graphicData uri="http://schemas.openxmlformats.org/drawingml/2006/table">
            <a:tbl>
              <a:tblPr firstRow="1" bandRow="1">
                <a:tableStyleId>{2D5ABB26-0587-4C30-8999-92F81FD0307C}</a:tableStyleId>
              </a:tblPr>
              <a:tblGrid>
                <a:gridCol w="4852074">
                  <a:extLst>
                    <a:ext uri="{9D8B030D-6E8A-4147-A177-3AD203B41FA5}">
                      <a16:colId xmlns:a16="http://schemas.microsoft.com/office/drawing/2014/main" val="20000"/>
                    </a:ext>
                  </a:extLst>
                </a:gridCol>
                <a:gridCol w="2595785">
                  <a:extLst>
                    <a:ext uri="{9D8B030D-6E8A-4147-A177-3AD203B41FA5}">
                      <a16:colId xmlns:a16="http://schemas.microsoft.com/office/drawing/2014/main" val="20001"/>
                    </a:ext>
                  </a:extLst>
                </a:gridCol>
              </a:tblGrid>
              <a:tr h="464439">
                <a:tc>
                  <a:txBody>
                    <a:bodyPr/>
                    <a:lstStyle/>
                    <a:p>
                      <a:pPr marL="91440">
                        <a:lnSpc>
                          <a:spcPct val="100000"/>
                        </a:lnSpc>
                        <a:spcBef>
                          <a:spcPts val="355"/>
                        </a:spcBef>
                      </a:pPr>
                      <a:r>
                        <a:rPr sz="2800" b="0" spc="-5">
                          <a:latin typeface="Times New Roman" panose="02020603050405020304" pitchFamily="18" charset="0"/>
                          <a:cs typeface="Times New Roman" panose="02020603050405020304" pitchFamily="18" charset="0"/>
                        </a:rPr>
                        <a:t>Displacement</a:t>
                      </a:r>
                      <a:r>
                        <a:rPr sz="2800" b="0" spc="25">
                          <a:latin typeface="Times New Roman" panose="02020603050405020304" pitchFamily="18" charset="0"/>
                          <a:cs typeface="Times New Roman" panose="02020603050405020304" pitchFamily="18" charset="0"/>
                        </a:rPr>
                        <a:t> </a:t>
                      </a:r>
                      <a:r>
                        <a:rPr sz="2800" b="0" spc="-10">
                          <a:latin typeface="Times New Roman" panose="02020603050405020304" pitchFamily="18" charset="0"/>
                          <a:cs typeface="Times New Roman" panose="02020603050405020304" pitchFamily="18" charset="0"/>
                        </a:rPr>
                        <a:t>(</a:t>
                      </a:r>
                      <a:r>
                        <a:rPr lang="en-US" sz="2800" b="0" spc="-10">
                          <a:latin typeface="Times New Roman" panose="02020603050405020304" pitchFamily="18" charset="0"/>
                          <a:cs typeface="Times New Roman" panose="02020603050405020304" pitchFamily="18" charset="0"/>
                        </a:rPr>
                        <a:t>L</a:t>
                      </a:r>
                      <a:r>
                        <a:rPr sz="2800" b="0" spc="-10">
                          <a:latin typeface="Times New Roman" panose="02020603050405020304" pitchFamily="18" charset="0"/>
                          <a:cs typeface="Times New Roman" panose="02020603050405020304" pitchFamily="18" charset="0"/>
                        </a:rPr>
                        <a:t>)</a:t>
                      </a:r>
                      <a:endParaRPr sz="2800" b="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355"/>
                        </a:spcBef>
                      </a:pPr>
                      <a:r>
                        <a:rPr sz="2800" b="0" spc="-5">
                          <a:latin typeface="Times New Roman" panose="02020603050405020304" pitchFamily="18" charset="0"/>
                          <a:cs typeface="Times New Roman" panose="02020603050405020304" pitchFamily="18" charset="0"/>
                        </a:rPr>
                        <a:t>1.49</a:t>
                      </a:r>
                      <a:endParaRPr sz="2800" b="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464439">
                <a:tc>
                  <a:txBody>
                    <a:bodyPr/>
                    <a:lstStyle/>
                    <a:p>
                      <a:pPr marL="91440">
                        <a:lnSpc>
                          <a:spcPct val="100000"/>
                        </a:lnSpc>
                        <a:spcBef>
                          <a:spcPts val="355"/>
                        </a:spcBef>
                      </a:pPr>
                      <a:r>
                        <a:rPr sz="2800" spc="-5">
                          <a:latin typeface="Times New Roman" panose="02020603050405020304" pitchFamily="18" charset="0"/>
                          <a:cs typeface="Times New Roman" panose="02020603050405020304" pitchFamily="18" charset="0"/>
                        </a:rPr>
                        <a:t>Bore (mm)</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355"/>
                        </a:spcBef>
                      </a:pPr>
                      <a:r>
                        <a:rPr sz="2800" spc="-10">
                          <a:latin typeface="Times New Roman" panose="02020603050405020304" pitchFamily="18" charset="0"/>
                          <a:cs typeface="Times New Roman" panose="02020603050405020304" pitchFamily="18" charset="0"/>
                        </a:rPr>
                        <a:t>122</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464439">
                <a:tc>
                  <a:txBody>
                    <a:bodyPr/>
                    <a:lstStyle/>
                    <a:p>
                      <a:pPr marL="91440">
                        <a:lnSpc>
                          <a:spcPct val="100000"/>
                        </a:lnSpc>
                        <a:spcBef>
                          <a:spcPts val="355"/>
                        </a:spcBef>
                      </a:pPr>
                      <a:r>
                        <a:rPr sz="2800" spc="-10">
                          <a:latin typeface="Times New Roman" panose="02020603050405020304" pitchFamily="18" charset="0"/>
                          <a:cs typeface="Times New Roman" panose="02020603050405020304" pitchFamily="18" charset="0"/>
                        </a:rPr>
                        <a:t>Stroke</a:t>
                      </a:r>
                      <a:r>
                        <a:rPr sz="2800" spc="-15">
                          <a:latin typeface="Times New Roman" panose="02020603050405020304" pitchFamily="18" charset="0"/>
                          <a:cs typeface="Times New Roman" panose="02020603050405020304" pitchFamily="18" charset="0"/>
                        </a:rPr>
                        <a:t> </a:t>
                      </a:r>
                      <a:r>
                        <a:rPr sz="2800" spc="-5">
                          <a:latin typeface="Times New Roman" panose="02020603050405020304" pitchFamily="18" charset="0"/>
                          <a:cs typeface="Times New Roman" panose="02020603050405020304" pitchFamily="18" charset="0"/>
                        </a:rPr>
                        <a:t>(mm)</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355"/>
                        </a:spcBef>
                      </a:pPr>
                      <a:r>
                        <a:rPr sz="2800" spc="-10">
                          <a:latin typeface="Times New Roman" panose="02020603050405020304" pitchFamily="18" charset="0"/>
                          <a:cs typeface="Times New Roman" panose="02020603050405020304" pitchFamily="18" charset="0"/>
                        </a:rPr>
                        <a:t>128</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464243">
                <a:tc>
                  <a:txBody>
                    <a:bodyPr/>
                    <a:lstStyle/>
                    <a:p>
                      <a:pPr marL="91440">
                        <a:lnSpc>
                          <a:spcPct val="100000"/>
                        </a:lnSpc>
                        <a:spcBef>
                          <a:spcPts val="355"/>
                        </a:spcBef>
                      </a:pPr>
                      <a:r>
                        <a:rPr sz="2800" spc="-5">
                          <a:latin typeface="Times New Roman" panose="02020603050405020304" pitchFamily="18" charset="0"/>
                          <a:cs typeface="Times New Roman" panose="02020603050405020304" pitchFamily="18" charset="0"/>
                        </a:rPr>
                        <a:t>Number of</a:t>
                      </a:r>
                      <a:r>
                        <a:rPr sz="2800">
                          <a:latin typeface="Times New Roman" panose="02020603050405020304" pitchFamily="18" charset="0"/>
                          <a:cs typeface="Times New Roman" panose="02020603050405020304" pitchFamily="18" charset="0"/>
                        </a:rPr>
                        <a:t> </a:t>
                      </a:r>
                      <a:r>
                        <a:rPr sz="2800" spc="-20">
                          <a:latin typeface="Times New Roman" panose="02020603050405020304" pitchFamily="18" charset="0"/>
                          <a:cs typeface="Times New Roman" panose="02020603050405020304" pitchFamily="18" charset="0"/>
                        </a:rPr>
                        <a:t>Valves</a:t>
                      </a:r>
                      <a:r>
                        <a:rPr lang="en-US" sz="2800" spc="-20">
                          <a:latin typeface="Times New Roman" panose="02020603050405020304" pitchFamily="18" charset="0"/>
                          <a:cs typeface="Times New Roman" panose="02020603050405020304" pitchFamily="18" charset="0"/>
                        </a:rPr>
                        <a:t> (-)</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91440">
                        <a:lnSpc>
                          <a:spcPct val="100000"/>
                        </a:lnSpc>
                        <a:spcBef>
                          <a:spcPts val="355"/>
                        </a:spcBef>
                      </a:pPr>
                      <a:r>
                        <a:rPr sz="2800">
                          <a:latin typeface="Times New Roman" panose="02020603050405020304" pitchFamily="18" charset="0"/>
                          <a:cs typeface="Times New Roman" panose="02020603050405020304" pitchFamily="18" charset="0"/>
                        </a:rPr>
                        <a:t>4</a:t>
                      </a:r>
                    </a:p>
                  </a:txBody>
                  <a:tcPr marL="0" marR="0" marT="45085"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extLst>
                  <a:ext uri="{0D108BD9-81ED-4DB2-BD59-A6C34878D82A}">
                    <a16:rowId xmlns:a16="http://schemas.microsoft.com/office/drawing/2014/main" val="10003"/>
                  </a:ext>
                </a:extLst>
              </a:tr>
              <a:tr h="464243">
                <a:tc>
                  <a:txBody>
                    <a:bodyPr/>
                    <a:lstStyle/>
                    <a:p>
                      <a:pPr marL="91440">
                        <a:lnSpc>
                          <a:spcPct val="100000"/>
                        </a:lnSpc>
                        <a:spcBef>
                          <a:spcPts val="355"/>
                        </a:spcBef>
                      </a:pPr>
                      <a:r>
                        <a:rPr lang="en-US" sz="2800">
                          <a:latin typeface="Times New Roman" panose="02020603050405020304" pitchFamily="18" charset="0"/>
                          <a:cs typeface="Times New Roman" panose="02020603050405020304" pitchFamily="18" charset="0"/>
                        </a:rPr>
                        <a:t>Compression Ratio</a:t>
                      </a:r>
                      <a:r>
                        <a:rPr lang="en-US" sz="2800" baseline="0">
                          <a:latin typeface="Times New Roman" panose="02020603050405020304" pitchFamily="18" charset="0"/>
                          <a:cs typeface="Times New Roman" panose="02020603050405020304" pitchFamily="18" charset="0"/>
                        </a:rPr>
                        <a:t> (-)</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91440">
                        <a:lnSpc>
                          <a:spcPct val="100000"/>
                        </a:lnSpc>
                        <a:spcBef>
                          <a:spcPts val="355"/>
                        </a:spcBef>
                      </a:pPr>
                      <a:r>
                        <a:rPr lang="en-US" sz="2800">
                          <a:latin typeface="Times New Roman" panose="02020603050405020304" pitchFamily="18" charset="0"/>
                          <a:cs typeface="Times New Roman" panose="02020603050405020304" pitchFamily="18" charset="0"/>
                        </a:rPr>
                        <a:t>14.0</a:t>
                      </a:r>
                      <a:endParaRPr sz="2800">
                        <a:latin typeface="Times New Roman" panose="02020603050405020304" pitchFamily="18" charset="0"/>
                        <a:cs typeface="Times New Roman" panose="02020603050405020304" pitchFamily="18" charset="0"/>
                      </a:endParaRPr>
                    </a:p>
                  </a:txBody>
                  <a:tcPr marL="0" marR="0" marT="45085"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extLst>
                  <a:ext uri="{0D108BD9-81ED-4DB2-BD59-A6C34878D82A}">
                    <a16:rowId xmlns:a16="http://schemas.microsoft.com/office/drawing/2014/main" val="10004"/>
                  </a:ext>
                </a:extLst>
              </a:tr>
              <a:tr h="464439">
                <a:tc>
                  <a:txBody>
                    <a:bodyPr/>
                    <a:lstStyle/>
                    <a:p>
                      <a:pPr marL="91440">
                        <a:lnSpc>
                          <a:spcPct val="100000"/>
                        </a:lnSpc>
                        <a:spcBef>
                          <a:spcPts val="355"/>
                        </a:spcBef>
                      </a:pPr>
                      <a:r>
                        <a:rPr sz="2800" spc="-10">
                          <a:latin typeface="Times New Roman" panose="02020603050405020304" pitchFamily="18" charset="0"/>
                          <a:cs typeface="Times New Roman" panose="02020603050405020304" pitchFamily="18" charset="0"/>
                        </a:rPr>
                        <a:t>Swirl </a:t>
                      </a:r>
                      <a:r>
                        <a:rPr sz="2800" spc="-5">
                          <a:latin typeface="Times New Roman" panose="02020603050405020304" pitchFamily="18" charset="0"/>
                          <a:cs typeface="Times New Roman" panose="02020603050405020304" pitchFamily="18" charset="0"/>
                        </a:rPr>
                        <a:t>Ratio</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marR="0" lvl="0" indent="0" algn="l" defTabSz="914400" rtl="0" eaLnBrk="1" fontAlgn="auto" latinLnBrk="0" hangingPunct="1">
                        <a:lnSpc>
                          <a:spcPct val="100000"/>
                        </a:lnSpc>
                        <a:spcBef>
                          <a:spcPts val="355"/>
                        </a:spcBef>
                        <a:spcAft>
                          <a:spcPts val="0"/>
                        </a:spcAft>
                        <a:buClrTx/>
                        <a:buSzTx/>
                        <a:buFontTx/>
                        <a:buNone/>
                        <a:tabLst/>
                        <a:defRPr/>
                      </a:pPr>
                      <a:r>
                        <a:rPr sz="2800" spc="-5" dirty="0">
                          <a:latin typeface="Times New Roman" panose="02020603050405020304" pitchFamily="18" charset="0"/>
                          <a:cs typeface="Times New Roman" panose="02020603050405020304" pitchFamily="18" charset="0"/>
                        </a:rPr>
                        <a:t>0-3.5</a:t>
                      </a:r>
                      <a:r>
                        <a:rPr lang="en-US" sz="2800" spc="-5" dirty="0">
                          <a:latin typeface="Times New Roman" panose="02020603050405020304" pitchFamily="18" charset="0"/>
                          <a:cs typeface="Times New Roman" panose="02020603050405020304" pitchFamily="18" charset="0"/>
                        </a:rPr>
                        <a:t> (variable)</a:t>
                      </a:r>
                      <a:endParaRPr lang="en-US" sz="2800" dirty="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464439">
                <a:tc>
                  <a:txBody>
                    <a:bodyPr/>
                    <a:lstStyle/>
                    <a:p>
                      <a:pPr marL="91440">
                        <a:lnSpc>
                          <a:spcPct val="100000"/>
                        </a:lnSpc>
                        <a:spcBef>
                          <a:spcPts val="355"/>
                        </a:spcBef>
                      </a:pPr>
                      <a:r>
                        <a:rPr sz="2800" spc="-15">
                          <a:latin typeface="Times New Roman" panose="02020603050405020304" pitchFamily="18" charset="0"/>
                          <a:cs typeface="Times New Roman" panose="02020603050405020304" pitchFamily="18" charset="0"/>
                        </a:rPr>
                        <a:t>Peak </a:t>
                      </a:r>
                      <a:r>
                        <a:rPr sz="2800" spc="-5">
                          <a:latin typeface="Times New Roman" panose="02020603050405020304" pitchFamily="18" charset="0"/>
                          <a:cs typeface="Times New Roman" panose="02020603050405020304" pitchFamily="18" charset="0"/>
                        </a:rPr>
                        <a:t>Firing </a:t>
                      </a:r>
                      <a:r>
                        <a:rPr sz="2800" spc="-10">
                          <a:latin typeface="Times New Roman" panose="02020603050405020304" pitchFamily="18" charset="0"/>
                          <a:cs typeface="Times New Roman" panose="02020603050405020304" pitchFamily="18" charset="0"/>
                        </a:rPr>
                        <a:t>Pressure</a:t>
                      </a:r>
                      <a:r>
                        <a:rPr sz="2800" spc="5">
                          <a:latin typeface="Times New Roman" panose="02020603050405020304" pitchFamily="18" charset="0"/>
                          <a:cs typeface="Times New Roman" panose="02020603050405020304" pitchFamily="18" charset="0"/>
                        </a:rPr>
                        <a:t> </a:t>
                      </a:r>
                      <a:r>
                        <a:rPr sz="2800" spc="-5">
                          <a:latin typeface="Times New Roman" panose="02020603050405020304" pitchFamily="18" charset="0"/>
                          <a:cs typeface="Times New Roman" panose="02020603050405020304" pitchFamily="18" charset="0"/>
                        </a:rPr>
                        <a:t>(bar)</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marL="91440">
                        <a:lnSpc>
                          <a:spcPct val="100000"/>
                        </a:lnSpc>
                        <a:spcBef>
                          <a:spcPts val="355"/>
                        </a:spcBef>
                      </a:pPr>
                      <a:r>
                        <a:rPr sz="2800" spc="-10">
                          <a:latin typeface="Times New Roman" panose="02020603050405020304" pitchFamily="18" charset="0"/>
                          <a:cs typeface="Times New Roman" panose="02020603050405020304" pitchFamily="18" charset="0"/>
                        </a:rPr>
                        <a:t>250</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64439">
                <a:tc>
                  <a:txBody>
                    <a:bodyPr/>
                    <a:lstStyle/>
                    <a:p>
                      <a:pPr marL="91440">
                        <a:lnSpc>
                          <a:spcPct val="100000"/>
                        </a:lnSpc>
                        <a:spcBef>
                          <a:spcPts val="355"/>
                        </a:spcBef>
                      </a:pPr>
                      <a:r>
                        <a:rPr lang="en-US" sz="2800">
                          <a:latin typeface="Times New Roman" panose="02020603050405020304" pitchFamily="18" charset="0"/>
                          <a:cs typeface="Times New Roman" panose="02020603050405020304" pitchFamily="18" charset="0"/>
                        </a:rPr>
                        <a:t>Max. Injection</a:t>
                      </a:r>
                      <a:r>
                        <a:rPr lang="en-US" sz="2800" baseline="0">
                          <a:latin typeface="Times New Roman" panose="02020603050405020304" pitchFamily="18" charset="0"/>
                          <a:cs typeface="Times New Roman" panose="02020603050405020304" pitchFamily="18" charset="0"/>
                        </a:rPr>
                        <a:t> Pressure (bar)</a:t>
                      </a:r>
                      <a:endParaRPr sz="2800">
                        <a:latin typeface="Times New Roman" panose="02020603050405020304" pitchFamily="18" charset="0"/>
                        <a:cs typeface="Times New Roman" panose="02020603050405020304" pitchFamily="18" charset="0"/>
                      </a:endParaRPr>
                    </a:p>
                  </a:txBody>
                  <a:tcPr marL="0" marR="0" marT="45085"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marL="91440">
                        <a:lnSpc>
                          <a:spcPct val="100000"/>
                        </a:lnSpc>
                        <a:spcBef>
                          <a:spcPts val="355"/>
                        </a:spcBef>
                      </a:pPr>
                      <a:r>
                        <a:rPr lang="en-US" sz="2800">
                          <a:latin typeface="Times New Roman" panose="02020603050405020304" pitchFamily="18" charset="0"/>
                          <a:cs typeface="Times New Roman" panose="02020603050405020304" pitchFamily="18" charset="0"/>
                        </a:rPr>
                        <a:t>2000</a:t>
                      </a:r>
                      <a:endParaRPr sz="2800">
                        <a:latin typeface="Times New Roman" panose="02020603050405020304" pitchFamily="18" charset="0"/>
                        <a:cs typeface="Times New Roman" panose="02020603050405020304" pitchFamily="18" charset="0"/>
                      </a:endParaRPr>
                    </a:p>
                  </a:txBody>
                  <a:tcPr marL="0" marR="0" marT="45085"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64439">
                <a:tc>
                  <a:txBody>
                    <a:bodyPr/>
                    <a:lstStyle/>
                    <a:p>
                      <a:pPr marL="91440">
                        <a:lnSpc>
                          <a:spcPct val="100000"/>
                        </a:lnSpc>
                        <a:spcBef>
                          <a:spcPts val="355"/>
                        </a:spcBef>
                      </a:pPr>
                      <a:r>
                        <a:rPr lang="en-US" sz="2800">
                          <a:latin typeface="Times New Roman" panose="02020603050405020304" pitchFamily="18" charset="0"/>
                          <a:cs typeface="Times New Roman" panose="02020603050405020304" pitchFamily="18" charset="0"/>
                        </a:rPr>
                        <a:t>Injector Nozzle</a:t>
                      </a:r>
                      <a:r>
                        <a:rPr lang="en-US" sz="2800" baseline="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Geometry (mm)</a:t>
                      </a:r>
                      <a:endParaRPr sz="2800">
                        <a:latin typeface="Times New Roman" panose="02020603050405020304" pitchFamily="18" charset="0"/>
                        <a:cs typeface="Times New Roman" panose="02020603050405020304" pitchFamily="18" charset="0"/>
                      </a:endParaRPr>
                    </a:p>
                  </a:txBody>
                  <a:tcPr marL="0" marR="0" marT="45085" marB="0" anchor="ctr">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marL="91440">
                        <a:lnSpc>
                          <a:spcPct val="100000"/>
                        </a:lnSpc>
                        <a:spcBef>
                          <a:spcPts val="355"/>
                        </a:spcBef>
                      </a:pPr>
                      <a:r>
                        <a:rPr lang="en-US" sz="2800" dirty="0">
                          <a:latin typeface="Times New Roman" panose="02020603050405020304" pitchFamily="18" charset="0"/>
                          <a:cs typeface="Times New Roman" panose="02020603050405020304" pitchFamily="18" charset="0"/>
                        </a:rPr>
                        <a:t>8 </a:t>
                      </a:r>
                      <a:r>
                        <a:rPr lang="en-US" sz="2800" baseline="0" dirty="0">
                          <a:latin typeface="Times New Roman" panose="02020603050405020304" pitchFamily="18" charset="0"/>
                          <a:cs typeface="Times New Roman" panose="02020603050405020304" pitchFamily="18" charset="0"/>
                        </a:rPr>
                        <a:t>× 0.167</a:t>
                      </a:r>
                      <a:endParaRPr sz="1600" dirty="0">
                        <a:latin typeface="Times New Roman" panose="02020603050405020304" pitchFamily="18" charset="0"/>
                        <a:cs typeface="Times New Roman" panose="02020603050405020304" pitchFamily="18" charset="0"/>
                      </a:endParaRPr>
                    </a:p>
                  </a:txBody>
                  <a:tcPr marL="0" marR="0" marT="45085"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2" name="Picture 1">
            <a:extLst>
              <a:ext uri="{FF2B5EF4-FFF2-40B4-BE49-F238E27FC236}">
                <a16:creationId xmlns:a16="http://schemas.microsoft.com/office/drawing/2014/main" id="{5C8CB1B2-4CE5-9F0D-AB97-9EA3700E1174}"/>
              </a:ext>
            </a:extLst>
          </p:cNvPr>
          <p:cNvPicPr>
            <a:picLocks noChangeAspect="1"/>
          </p:cNvPicPr>
          <p:nvPr/>
        </p:nvPicPr>
        <p:blipFill>
          <a:blip r:embed="rId4"/>
          <a:srcRect l="22219" t="4257" r="34634" b="-521"/>
          <a:stretch>
            <a:fillRect/>
          </a:stretch>
        </p:blipFill>
        <p:spPr>
          <a:xfrm>
            <a:off x="16267287" y="3003471"/>
            <a:ext cx="7407586" cy="9296955"/>
          </a:xfrm>
          <a:prstGeom prst="rect">
            <a:avLst/>
          </a:prstGeom>
        </p:spPr>
      </p:pic>
    </p:spTree>
    <p:extLst>
      <p:ext uri="{BB962C8B-B14F-4D97-AF65-F5344CB8AC3E}">
        <p14:creationId xmlns:p14="http://schemas.microsoft.com/office/powerpoint/2010/main" val="11162303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EA66-FCD4-AEAE-010D-1F30721A9A4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1A0D3EB-9256-DAD1-1F52-1426BFBDA538}"/>
              </a:ext>
            </a:extLst>
          </p:cNvPr>
          <p:cNvSpPr>
            <a:spLocks noGrp="1"/>
          </p:cNvSpPr>
          <p:nvPr>
            <p:ph type="body" sz="quarter" idx="11"/>
          </p:nvPr>
        </p:nvSpPr>
        <p:spPr>
          <a:xfrm>
            <a:off x="1981200" y="238931"/>
            <a:ext cx="15928428" cy="1857155"/>
          </a:xfrm>
        </p:spPr>
        <p:txBody>
          <a:bodyPr/>
          <a:lstStyle/>
          <a:p>
            <a:r>
              <a:rPr lang="en-US" dirty="0"/>
              <a:t>422 Expected Temperature – Steady State Conduction Model</a:t>
            </a:r>
          </a:p>
        </p:txBody>
      </p:sp>
      <p:pic>
        <p:nvPicPr>
          <p:cNvPr id="5" name="Picture 4">
            <a:extLst>
              <a:ext uri="{FF2B5EF4-FFF2-40B4-BE49-F238E27FC236}">
                <a16:creationId xmlns:a16="http://schemas.microsoft.com/office/drawing/2014/main" id="{8BD021C9-EE98-E0DE-1A6F-5F8CD0BA1E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370" y="3544340"/>
            <a:ext cx="10624784" cy="8969133"/>
          </a:xfrm>
          <a:prstGeom prst="rect">
            <a:avLst/>
          </a:prstGeom>
          <a:noFill/>
          <a:ln>
            <a:noFill/>
          </a:ln>
        </p:spPr>
      </p:pic>
      <p:grpSp>
        <p:nvGrpSpPr>
          <p:cNvPr id="6" name="Group 5">
            <a:extLst>
              <a:ext uri="{FF2B5EF4-FFF2-40B4-BE49-F238E27FC236}">
                <a16:creationId xmlns:a16="http://schemas.microsoft.com/office/drawing/2014/main" id="{A11430EA-0789-7676-46D7-F7513CE704B2}"/>
              </a:ext>
            </a:extLst>
          </p:cNvPr>
          <p:cNvGrpSpPr/>
          <p:nvPr/>
        </p:nvGrpSpPr>
        <p:grpSpPr>
          <a:xfrm>
            <a:off x="15269045" y="2122508"/>
            <a:ext cx="7577959" cy="10590656"/>
            <a:chOff x="3546540" y="-3661535"/>
            <a:chExt cx="7577959" cy="10590656"/>
          </a:xfrm>
        </p:grpSpPr>
        <p:pic>
          <p:nvPicPr>
            <p:cNvPr id="7" name="Picture 6" descr="A picture containing icon&#10;&#10;AI-generated content may be incorrect.">
              <a:extLst>
                <a:ext uri="{FF2B5EF4-FFF2-40B4-BE49-F238E27FC236}">
                  <a16:creationId xmlns:a16="http://schemas.microsoft.com/office/drawing/2014/main" id="{B20A3576-0BDA-A2BE-9483-4FF03D342CF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546540" y="-3661535"/>
              <a:ext cx="7577959" cy="8564267"/>
            </a:xfrm>
            <a:prstGeom prst="rect">
              <a:avLst/>
            </a:prstGeom>
          </p:spPr>
        </p:pic>
        <p:sp>
          <p:nvSpPr>
            <p:cNvPr id="8" name="TextBox 7">
              <a:extLst>
                <a:ext uri="{FF2B5EF4-FFF2-40B4-BE49-F238E27FC236}">
                  <a16:creationId xmlns:a16="http://schemas.microsoft.com/office/drawing/2014/main" id="{907D69AC-DEAF-2769-DF4D-C286FD848196}"/>
                </a:ext>
              </a:extLst>
            </p:cNvPr>
            <p:cNvSpPr txBox="1"/>
            <p:nvPr/>
          </p:nvSpPr>
          <p:spPr>
            <a:xfrm>
              <a:off x="3856332" y="4918499"/>
              <a:ext cx="7055508" cy="2010622"/>
            </a:xfrm>
            <a:prstGeom prst="rect">
              <a:avLst/>
            </a:prstGeom>
            <a:noFill/>
          </p:spPr>
          <p:txBody>
            <a:bodyPr wrap="square" lIns="0" tIns="0" rIns="0" bIns="0" rtlCol="0">
              <a:noAutofit/>
            </a:bodyPr>
            <a:lstStyle/>
            <a:p>
              <a:pPr algn="ctr">
                <a:lnSpc>
                  <a:spcPct val="95000"/>
                </a:lnSpc>
                <a:spcBef>
                  <a:spcPts val="1000"/>
                </a:spcBef>
                <a:buSzPct val="100000"/>
              </a:pPr>
              <a:r>
                <a:rPr lang="en-US" sz="3600" dirty="0"/>
                <a:t>Temperature difference between 422 and 4140, Operating Condition 5 (2750rpm, 27.4 bar </a:t>
              </a:r>
              <a:r>
                <a:rPr lang="en-US" sz="3600" dirty="0" err="1"/>
                <a:t>IMEPg</a:t>
              </a:r>
              <a:r>
                <a:rPr lang="en-US" sz="3600" dirty="0"/>
                <a:t>)</a:t>
              </a:r>
            </a:p>
          </p:txBody>
        </p:sp>
      </p:grpSp>
      <p:cxnSp>
        <p:nvCxnSpPr>
          <p:cNvPr id="9" name="Straight Arrow Connector 8">
            <a:extLst>
              <a:ext uri="{FF2B5EF4-FFF2-40B4-BE49-F238E27FC236}">
                <a16:creationId xmlns:a16="http://schemas.microsoft.com/office/drawing/2014/main" id="{17D2DE1E-D033-64F9-A63B-812E7116207F}"/>
              </a:ext>
            </a:extLst>
          </p:cNvPr>
          <p:cNvCxnSpPr>
            <a:cxnSpLocks/>
          </p:cNvCxnSpPr>
          <p:nvPr/>
        </p:nvCxnSpPr>
        <p:spPr>
          <a:xfrm>
            <a:off x="10503116" y="7417836"/>
            <a:ext cx="0" cy="3125755"/>
          </a:xfrm>
          <a:prstGeom prst="straightConnector1">
            <a:avLst/>
          </a:prstGeom>
          <a:ln w="76200" cap="flat">
            <a:solidFill>
              <a:srgbClr val="FF0000"/>
            </a:solidFill>
            <a:miter/>
            <a:tailEnd type="triangle"/>
          </a:ln>
        </p:spPr>
        <p:style>
          <a:lnRef idx="1">
            <a:schemeClr val="accent1"/>
          </a:lnRef>
          <a:fillRef idx="0">
            <a:schemeClr val="accent1"/>
          </a:fillRef>
          <a:effectRef idx="0">
            <a:srgbClr val="000000"/>
          </a:effectRef>
          <a:fontRef idx="minor">
            <a:srgbClr val="FFFFFF"/>
          </a:fontRef>
        </p:style>
      </p:cxnSp>
      <p:sp>
        <p:nvSpPr>
          <p:cNvPr id="10" name="TextBox 9">
            <a:extLst>
              <a:ext uri="{FF2B5EF4-FFF2-40B4-BE49-F238E27FC236}">
                <a16:creationId xmlns:a16="http://schemas.microsoft.com/office/drawing/2014/main" id="{88D5D7A1-C6E8-4515-F643-49AAAF06A1D4}"/>
              </a:ext>
            </a:extLst>
          </p:cNvPr>
          <p:cNvSpPr txBox="1"/>
          <p:nvPr/>
        </p:nvSpPr>
        <p:spPr>
          <a:xfrm>
            <a:off x="10401935" y="5289382"/>
            <a:ext cx="2386504" cy="1568618"/>
          </a:xfrm>
          <a:prstGeom prst="rect">
            <a:avLst/>
          </a:prstGeom>
          <a:noFill/>
          <a:ln>
            <a:solidFill>
              <a:srgbClr val="FF0000"/>
            </a:solidFill>
          </a:ln>
        </p:spPr>
        <p:txBody>
          <a:bodyPr wrap="square" lIns="0" tIns="0" rIns="0" bIns="0" rtlCol="0" anchor="ctr">
            <a:noAutofit/>
          </a:bodyPr>
          <a:lstStyle/>
          <a:p>
            <a:pPr algn="ctr">
              <a:lnSpc>
                <a:spcPct val="95000"/>
              </a:lnSpc>
              <a:spcBef>
                <a:spcPts val="1000"/>
              </a:spcBef>
              <a:buSzPct val="100000"/>
            </a:pPr>
            <a:r>
              <a:rPr lang="en-US" sz="3200" dirty="0">
                <a:solidFill>
                  <a:srgbClr val="FF0000"/>
                </a:solidFill>
              </a:rPr>
              <a:t>Decrease in Conductivity</a:t>
            </a:r>
          </a:p>
        </p:txBody>
      </p:sp>
      <p:sp>
        <p:nvSpPr>
          <p:cNvPr id="11" name="TextBox 10">
            <a:extLst>
              <a:ext uri="{FF2B5EF4-FFF2-40B4-BE49-F238E27FC236}">
                <a16:creationId xmlns:a16="http://schemas.microsoft.com/office/drawing/2014/main" id="{F8FDB43B-B5B4-6417-3CF4-82CB2D2F0115}"/>
              </a:ext>
            </a:extLst>
          </p:cNvPr>
          <p:cNvSpPr txBox="1"/>
          <p:nvPr/>
        </p:nvSpPr>
        <p:spPr>
          <a:xfrm>
            <a:off x="12387200" y="9378089"/>
            <a:ext cx="2386504" cy="1577373"/>
          </a:xfrm>
          <a:prstGeom prst="rect">
            <a:avLst/>
          </a:prstGeom>
          <a:noFill/>
          <a:ln>
            <a:solidFill>
              <a:srgbClr val="FF0000"/>
            </a:solidFill>
          </a:ln>
        </p:spPr>
        <p:txBody>
          <a:bodyPr wrap="square" lIns="0" tIns="0" rIns="0" bIns="0" rtlCol="0" anchor="ctr">
            <a:noAutofit/>
          </a:bodyPr>
          <a:lstStyle/>
          <a:p>
            <a:pPr algn="ctr">
              <a:lnSpc>
                <a:spcPct val="95000"/>
              </a:lnSpc>
              <a:spcBef>
                <a:spcPts val="1000"/>
              </a:spcBef>
              <a:buSzPct val="100000"/>
            </a:pPr>
            <a:r>
              <a:rPr lang="en-US" sz="3200" dirty="0">
                <a:solidFill>
                  <a:srgbClr val="FF0000"/>
                </a:solidFill>
              </a:rPr>
              <a:t>Increase in 422 Temperature</a:t>
            </a:r>
          </a:p>
        </p:txBody>
      </p:sp>
      <p:cxnSp>
        <p:nvCxnSpPr>
          <p:cNvPr id="12" name="Straight Arrow Connector 11">
            <a:extLst>
              <a:ext uri="{FF2B5EF4-FFF2-40B4-BE49-F238E27FC236}">
                <a16:creationId xmlns:a16="http://schemas.microsoft.com/office/drawing/2014/main" id="{C076EE68-D9F2-6B53-CFA6-06C7496486E8}"/>
              </a:ext>
            </a:extLst>
          </p:cNvPr>
          <p:cNvCxnSpPr>
            <a:cxnSpLocks/>
          </p:cNvCxnSpPr>
          <p:nvPr/>
        </p:nvCxnSpPr>
        <p:spPr>
          <a:xfrm flipV="1">
            <a:off x="15269045" y="9278350"/>
            <a:ext cx="0" cy="2816849"/>
          </a:xfrm>
          <a:prstGeom prst="straightConnector1">
            <a:avLst/>
          </a:prstGeom>
          <a:ln w="76200" cap="flat">
            <a:solidFill>
              <a:srgbClr val="FF0000"/>
            </a:solidFill>
            <a:miter/>
            <a:tailEnd type="triangle"/>
          </a:ln>
        </p:spPr>
        <p:style>
          <a:lnRef idx="1">
            <a:schemeClr val="accent1"/>
          </a:lnRef>
          <a:fillRef idx="0">
            <a:schemeClr val="accent1"/>
          </a:fillRef>
          <a:effectRef idx="0">
            <a:srgbClr val="000000"/>
          </a:effectRef>
          <a:fontRef idx="minor">
            <a:srgbClr val="FFFFFF"/>
          </a:fontRef>
        </p:style>
      </p:cxnSp>
    </p:spTree>
    <p:extLst>
      <p:ext uri="{BB962C8B-B14F-4D97-AF65-F5344CB8AC3E}">
        <p14:creationId xmlns:p14="http://schemas.microsoft.com/office/powerpoint/2010/main" val="12713738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AEDA6-2BAE-4C85-0196-46102F9FF1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139A06-C231-4484-1E00-263EF9895BF1}"/>
              </a:ext>
            </a:extLst>
          </p:cNvPr>
          <p:cNvSpPr>
            <a:spLocks noGrp="1"/>
          </p:cNvSpPr>
          <p:nvPr>
            <p:ph type="body" sz="quarter" idx="11"/>
          </p:nvPr>
        </p:nvSpPr>
        <p:spPr/>
        <p:txBody>
          <a:bodyPr/>
          <a:lstStyle/>
          <a:p>
            <a:r>
              <a:rPr lang="en-US" dirty="0"/>
              <a:t>Piston Temperature</a:t>
            </a:r>
          </a:p>
        </p:txBody>
      </p:sp>
      <p:grpSp>
        <p:nvGrpSpPr>
          <p:cNvPr id="5" name="Group 4">
            <a:extLst>
              <a:ext uri="{FF2B5EF4-FFF2-40B4-BE49-F238E27FC236}">
                <a16:creationId xmlns:a16="http://schemas.microsoft.com/office/drawing/2014/main" id="{CD610C20-48FF-A997-7DD7-527A0682E1F6}"/>
              </a:ext>
            </a:extLst>
          </p:cNvPr>
          <p:cNvGrpSpPr/>
          <p:nvPr/>
        </p:nvGrpSpPr>
        <p:grpSpPr>
          <a:xfrm>
            <a:off x="618978" y="3093237"/>
            <a:ext cx="10473734" cy="8267513"/>
            <a:chOff x="548639" y="2463412"/>
            <a:chExt cx="10473734" cy="8267513"/>
          </a:xfrm>
        </p:grpSpPr>
        <p:pic>
          <p:nvPicPr>
            <p:cNvPr id="6" name="Picture 5">
              <a:extLst>
                <a:ext uri="{FF2B5EF4-FFF2-40B4-BE49-F238E27FC236}">
                  <a16:creationId xmlns:a16="http://schemas.microsoft.com/office/drawing/2014/main" id="{F608616E-0EF3-A6E5-2A3D-00AB1897DD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39" y="2876841"/>
              <a:ext cx="10473734" cy="7854084"/>
            </a:xfrm>
            <a:prstGeom prst="rect">
              <a:avLst/>
            </a:prstGeom>
            <a:noFill/>
            <a:ln>
              <a:noFill/>
            </a:ln>
          </p:spPr>
        </p:pic>
        <p:sp>
          <p:nvSpPr>
            <p:cNvPr id="7" name="TextBox 6">
              <a:extLst>
                <a:ext uri="{FF2B5EF4-FFF2-40B4-BE49-F238E27FC236}">
                  <a16:creationId xmlns:a16="http://schemas.microsoft.com/office/drawing/2014/main" id="{F2F170E4-A1D7-B8DD-4E92-2E135048EE7B}"/>
                </a:ext>
              </a:extLst>
            </p:cNvPr>
            <p:cNvSpPr txBox="1"/>
            <p:nvPr/>
          </p:nvSpPr>
          <p:spPr>
            <a:xfrm>
              <a:off x="1545225" y="2463412"/>
              <a:ext cx="8892617" cy="826858"/>
            </a:xfrm>
            <a:prstGeom prst="rect">
              <a:avLst/>
            </a:prstGeom>
            <a:noFill/>
          </p:spPr>
          <p:txBody>
            <a:bodyPr wrap="square" lIns="0" tIns="0" rIns="0" bIns="0" rtlCol="0">
              <a:noAutofit/>
            </a:bodyPr>
            <a:lstStyle/>
            <a:p>
              <a:pPr>
                <a:lnSpc>
                  <a:spcPct val="95000"/>
                </a:lnSpc>
                <a:spcBef>
                  <a:spcPts val="1000"/>
                </a:spcBef>
                <a:buSzPct val="100000"/>
              </a:pPr>
              <a:r>
                <a:rPr lang="en-US" sz="4000" dirty="0"/>
                <a:t>Condition 1 (1700rpm, 11.2 bar </a:t>
              </a:r>
              <a:r>
                <a:rPr lang="en-US" sz="4000" dirty="0" err="1"/>
                <a:t>IMEPg</a:t>
              </a:r>
              <a:r>
                <a:rPr lang="en-US" sz="4000" dirty="0"/>
                <a:t>)</a:t>
              </a:r>
            </a:p>
          </p:txBody>
        </p:sp>
      </p:grpSp>
      <p:grpSp>
        <p:nvGrpSpPr>
          <p:cNvPr id="8" name="Group 7">
            <a:extLst>
              <a:ext uri="{FF2B5EF4-FFF2-40B4-BE49-F238E27FC236}">
                <a16:creationId xmlns:a16="http://schemas.microsoft.com/office/drawing/2014/main" id="{EE048FBD-9264-563E-2B54-A2EB41105DFA}"/>
              </a:ext>
            </a:extLst>
          </p:cNvPr>
          <p:cNvGrpSpPr/>
          <p:nvPr/>
        </p:nvGrpSpPr>
        <p:grpSpPr>
          <a:xfrm>
            <a:off x="13648539" y="3183001"/>
            <a:ext cx="10473734" cy="8177749"/>
            <a:chOff x="2277155" y="-1211273"/>
            <a:chExt cx="10473734" cy="8177749"/>
          </a:xfrm>
        </p:grpSpPr>
        <p:pic>
          <p:nvPicPr>
            <p:cNvPr id="9" name="Picture 8">
              <a:extLst>
                <a:ext uri="{FF2B5EF4-FFF2-40B4-BE49-F238E27FC236}">
                  <a16:creationId xmlns:a16="http://schemas.microsoft.com/office/drawing/2014/main" id="{CC6BF7A5-E2E4-5777-DA5A-0669899B8C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7155" y="-887608"/>
              <a:ext cx="10473734" cy="7854084"/>
            </a:xfrm>
            <a:prstGeom prst="rect">
              <a:avLst/>
            </a:prstGeom>
            <a:noFill/>
            <a:ln>
              <a:noFill/>
            </a:ln>
          </p:spPr>
        </p:pic>
        <p:sp>
          <p:nvSpPr>
            <p:cNvPr id="10" name="TextBox 9">
              <a:extLst>
                <a:ext uri="{FF2B5EF4-FFF2-40B4-BE49-F238E27FC236}">
                  <a16:creationId xmlns:a16="http://schemas.microsoft.com/office/drawing/2014/main" id="{42ECB2AE-54DA-D76B-BA0B-8A818A8B6960}"/>
                </a:ext>
              </a:extLst>
            </p:cNvPr>
            <p:cNvSpPr txBox="1"/>
            <p:nvPr/>
          </p:nvSpPr>
          <p:spPr>
            <a:xfrm>
              <a:off x="2968975" y="-1211273"/>
              <a:ext cx="9090094" cy="1219403"/>
            </a:xfrm>
            <a:prstGeom prst="rect">
              <a:avLst/>
            </a:prstGeom>
            <a:noFill/>
          </p:spPr>
          <p:txBody>
            <a:bodyPr wrap="square" lIns="0" tIns="0" rIns="0" bIns="0" rtlCol="0">
              <a:noAutofit/>
            </a:bodyPr>
            <a:lstStyle/>
            <a:p>
              <a:pPr>
                <a:lnSpc>
                  <a:spcPct val="95000"/>
                </a:lnSpc>
                <a:spcBef>
                  <a:spcPts val="1000"/>
                </a:spcBef>
                <a:buSzPct val="100000"/>
              </a:pPr>
              <a:r>
                <a:rPr lang="en-US" sz="4000" dirty="0"/>
                <a:t>Condition 3 (1700rpm, 19.3 bar </a:t>
              </a:r>
              <a:r>
                <a:rPr lang="en-US" sz="4000" dirty="0" err="1"/>
                <a:t>IMEPg</a:t>
              </a:r>
              <a:r>
                <a:rPr lang="en-US" sz="4000" dirty="0"/>
                <a:t>)</a:t>
              </a:r>
            </a:p>
          </p:txBody>
        </p:sp>
      </p:grpSp>
      <p:sp>
        <p:nvSpPr>
          <p:cNvPr id="11" name="TextBox 10">
            <a:extLst>
              <a:ext uri="{FF2B5EF4-FFF2-40B4-BE49-F238E27FC236}">
                <a16:creationId xmlns:a16="http://schemas.microsoft.com/office/drawing/2014/main" id="{CADED9A6-8849-4F19-8B9B-B5A55672AAAE}"/>
              </a:ext>
            </a:extLst>
          </p:cNvPr>
          <p:cNvSpPr txBox="1"/>
          <p:nvPr/>
        </p:nvSpPr>
        <p:spPr>
          <a:xfrm>
            <a:off x="7880755" y="10897016"/>
            <a:ext cx="8622490" cy="1754326"/>
          </a:xfrm>
          <a:prstGeom prst="rect">
            <a:avLst/>
          </a:prstGeom>
          <a:solidFill>
            <a:srgbClr val="FFC000"/>
          </a:solidFill>
        </p:spPr>
        <p:txBody>
          <a:bodyPr wrap="square" rtlCol="0">
            <a:spAutoFit/>
          </a:bodyPr>
          <a:lstStyle/>
          <a:p>
            <a:pPr algn="ctr"/>
            <a:r>
              <a:rPr lang="en-US" sz="3600" dirty="0"/>
              <a:t>Stainless steel alloy 422 does not show a significant increase in temperature despite have a much lower thermal conductivity.</a:t>
            </a:r>
          </a:p>
        </p:txBody>
      </p:sp>
      <p:pic>
        <p:nvPicPr>
          <p:cNvPr id="12" name="Picture 11">
            <a:extLst>
              <a:ext uri="{FF2B5EF4-FFF2-40B4-BE49-F238E27FC236}">
                <a16:creationId xmlns:a16="http://schemas.microsoft.com/office/drawing/2014/main" id="{A6354C32-3299-E1D1-B142-C3D9869B8391}"/>
              </a:ext>
            </a:extLst>
          </p:cNvPr>
          <p:cNvPicPr>
            <a:picLocks noChangeAspect="1"/>
          </p:cNvPicPr>
          <p:nvPr/>
        </p:nvPicPr>
        <p:blipFill>
          <a:blip r:embed="rId4"/>
          <a:srcRect l="22219" t="4259" r="34634" b="73947"/>
          <a:stretch>
            <a:fillRect/>
          </a:stretch>
        </p:blipFill>
        <p:spPr>
          <a:xfrm>
            <a:off x="14524389" y="238931"/>
            <a:ext cx="9337098" cy="2653081"/>
          </a:xfrm>
          <a:prstGeom prst="rect">
            <a:avLst/>
          </a:prstGeom>
        </p:spPr>
      </p:pic>
    </p:spTree>
    <p:extLst>
      <p:ext uri="{BB962C8B-B14F-4D97-AF65-F5344CB8AC3E}">
        <p14:creationId xmlns:p14="http://schemas.microsoft.com/office/powerpoint/2010/main" val="17321464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591f8af-6583-4f70-b9c2-fbccefc6abcb">
      <Terms xmlns="http://schemas.microsoft.com/office/infopath/2007/PartnerControls"/>
    </lcf76f155ced4ddcb4097134ff3c332f>
    <TaxCatchAll xmlns="02e3e204-9d3f-4903-bb52-3b4cb3b5199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B7467F-2D50-4F12-92CC-1A7954119EDD}">
  <ds:schemaRefs>
    <ds:schemaRef ds:uri="http://schemas.microsoft.com/sharepoint/v3/contenttype/forms"/>
  </ds:schemaRefs>
</ds:datastoreItem>
</file>

<file path=customXml/itemProps2.xml><?xml version="1.0" encoding="utf-8"?>
<ds:datastoreItem xmlns:ds="http://schemas.openxmlformats.org/officeDocument/2006/customXml" ds:itemID="{D03D4AE3-ACE1-4CA7-88B6-760A0ACC4312}">
  <ds:schemaRefs>
    <ds:schemaRef ds:uri="http://schemas.microsoft.com/office/2006/metadata/properties"/>
    <ds:schemaRef ds:uri="http://schemas.microsoft.com/office/infopath/2007/PartnerControls"/>
    <ds:schemaRef ds:uri="http://schemas.microsoft.com/sharepoint/v3"/>
    <ds:schemaRef ds:uri="4233fc49-3339-4531-8895-cee7bd229291"/>
    <ds:schemaRef ds:uri="c93905bf-b08c-430b-8630-76f4d352397a"/>
  </ds:schemaRefs>
</ds:datastoreItem>
</file>

<file path=customXml/itemProps3.xml><?xml version="1.0" encoding="utf-8"?>
<ds:datastoreItem xmlns:ds="http://schemas.openxmlformats.org/officeDocument/2006/customXml" ds:itemID="{F975B399-9773-4257-A633-B87177037AD2}"/>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2431</TotalTime>
  <Words>993</Words>
  <Application>Microsoft Office PowerPoint</Application>
  <PresentationFormat>Custom</PresentationFormat>
  <Paragraphs>214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 Narrow</vt:lpstr>
      <vt:lpstr>Arial</vt:lpstr>
      <vt:lpstr>Century Gothic</vt:lpstr>
      <vt:lpstr>Helvetica Light</vt:lpstr>
      <vt:lpstr>Helvetica Neue</vt:lpstr>
      <vt:lpstr>Roboto Light</vt:lpstr>
      <vt:lpstr>Times New Roman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330</cp:revision>
  <dcterms:modified xsi:type="dcterms:W3CDTF">2026-08-08T21:43:06Z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y fmtid="{D5CDD505-2E9C-101B-9397-08002B2CF9AE}" pid="3" name="MediaServiceImageTags">
    <vt:lpwstr/>
  </property>
</Properties>
</file>